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4"/>
  </p:sldMasterIdLst>
  <p:notesMasterIdLst>
    <p:notesMasterId r:id="rId18"/>
  </p:notesMasterIdLst>
  <p:sldIdLst>
    <p:sldId id="256" r:id="rId5"/>
    <p:sldId id="258" r:id="rId6"/>
    <p:sldId id="339" r:id="rId7"/>
    <p:sldId id="357" r:id="rId8"/>
    <p:sldId id="359" r:id="rId9"/>
    <p:sldId id="360" r:id="rId10"/>
    <p:sldId id="358" r:id="rId11"/>
    <p:sldId id="356" r:id="rId12"/>
    <p:sldId id="355" r:id="rId13"/>
    <p:sldId id="354" r:id="rId14"/>
    <p:sldId id="361" r:id="rId15"/>
    <p:sldId id="362" r:id="rId16"/>
    <p:sldId id="353" r:id="rId17"/>
  </p:sldIdLst>
  <p:sldSz cx="9144000" cy="5143500" type="screen16x9"/>
  <p:notesSz cx="6858000" cy="9144000"/>
  <p:embeddedFontLst>
    <p:embeddedFont>
      <p:font typeface="Roboto" panose="02000000000000000000" pitchFamily="2" charset="0"/>
      <p:regular r:id="rId19"/>
      <p:bold r:id="rId20"/>
      <p:italic r:id="rId21"/>
      <p:boldItalic r:id="rId22"/>
    </p:embeddedFont>
    <p:embeddedFont>
      <p:font typeface="Roboto Light" panose="02000000000000000000" pitchFamily="2" charset="0"/>
      <p:regular r:id="rId23"/>
      <p:bold r:id="rId24"/>
      <p:italic r:id="rId25"/>
      <p:boldItalic r:id="rId26"/>
    </p:embeddedFont>
  </p:embeddedFontLst>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essman, David" initials="" lastIdx="1" clrIdx="0"/>
  <p:cmAuthor id="2" name="Schunselaar, Yvette" initials="" lastIdx="5" clrIdx="1"/>
  <p:cmAuthor id="3" name="Franken, Ronny" initials="" lastIdx="17" clrIdx="2"/>
  <p:cmAuthor id="4" name="Stoop, Angelique" initials="" lastIdx="2" clrIdx="3"/>
  <p:cmAuthor id="5" name="Grigg, Robert" initials="" lastIdx="11" clrIdx="4"/>
  <p:cmAuthor id="6" name="Peters, Frank" initials="" lastIdx="2" clrIdx="5"/>
  <p:cmAuthor id="7" name="Morris, Steve" initials="" lastIdx="2" clrIdx="6"/>
  <p:cmAuthor id="8" name="Bonewald, Ard" initials="" lastIdx="4" clrIdx="7"/>
  <p:cmAuthor id="9" name="Endrovski, Bojan" initials="" lastIdx="1" clrIdx="8"/>
  <p:cmAuthor id="10" name="Horchner, David" initials="" lastIdx="2" clrIdx="9"/>
  <p:cmAuthor id="11" name="Akker, Fabian" initials="" lastIdx="2" clrIdx="10"/>
  <p:cmAuthor id="12" name="Derks, Rene" initials="" lastIdx="1" clrIdx="11"/>
  <p:cmAuthor id="13" name="Rothwell, Chris" initials="" lastIdx="5" clrIdx="12"/>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00FF"/>
    <a:srgbClr val="FFFF00"/>
    <a:srgbClr val="FFFFFF"/>
    <a:srgbClr val="FFDB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932894-16DF-422D-B57B-93E443E4B86E}" v="916" dt="2025-05-14T16:43:38.472"/>
    <p1510:client id="{61A7439D-4EC8-42F3-8386-1D1A9590C5E1}" v="5" dt="2025-05-13T16:18:01.9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4" d="100"/>
          <a:sy n="94" d="100"/>
        </p:scale>
        <p:origin x="474" y="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2.png>
</file>

<file path=ppt/media/image3.jpe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Google Shape;3;n">
            <a:extLst>
              <a:ext uri="{FF2B5EF4-FFF2-40B4-BE49-F238E27FC236}">
                <a16:creationId xmlns:a16="http://schemas.microsoft.com/office/drawing/2014/main" id="{6E9F3EBA-F220-9708-C630-C68005A61869}"/>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2147483646 w 120000"/>
              <a:gd name="T3" fmla="*/ 0 h 120000"/>
              <a:gd name="T4" fmla="*/ 2147483646 w 120000"/>
              <a:gd name="T5" fmla="*/ 2147483646 h 120000"/>
              <a:gd name="T6" fmla="*/ 0 w 120000"/>
              <a:gd name="T7" fmla="*/ 2147483646 h 120000"/>
              <a:gd name="T8" fmla="*/ 0 w 120000"/>
              <a:gd name="T9" fmla="*/ 0 h 12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6147" name="Google Shape;4;n">
            <a:extLst>
              <a:ext uri="{FF2B5EF4-FFF2-40B4-BE49-F238E27FC236}">
                <a16:creationId xmlns:a16="http://schemas.microsoft.com/office/drawing/2014/main" id="{FB807949-A22E-63D5-F8A2-584A2957733C}"/>
              </a:ext>
            </a:extLst>
          </p:cNvPr>
          <p:cNvSpPr txBox="1">
            <a:spLocks noGrp="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194" name="Google Shape;88;g6b4f495656_0_270:notes">
            <a:extLst>
              <a:ext uri="{FF2B5EF4-FFF2-40B4-BE49-F238E27FC236}">
                <a16:creationId xmlns:a16="http://schemas.microsoft.com/office/drawing/2014/main" id="{69AF7DFC-FC79-32F5-E5DC-D9350BD0D530}"/>
              </a:ext>
            </a:extLst>
          </p:cNvPr>
          <p:cNvSpPr>
            <a:spLocks noGrp="1" noRot="1" noChangeAspect="1" noTextEdit="1"/>
          </p:cNvSpPr>
          <p:nvPr>
            <p:ph type="sldImg" idx="2"/>
          </p:nvPr>
        </p:nvSpPr>
        <p:spPr>
          <a:ln>
            <a:headEnd/>
            <a:tailEnd/>
          </a:ln>
        </p:spPr>
      </p:sp>
      <p:sp>
        <p:nvSpPr>
          <p:cNvPr id="8195" name="Google Shape;89;g6b4f495656_0_270:notes">
            <a:extLst>
              <a:ext uri="{FF2B5EF4-FFF2-40B4-BE49-F238E27FC236}">
                <a16:creationId xmlns:a16="http://schemas.microsoft.com/office/drawing/2014/main" id="{EE709F21-DC65-2B80-C781-85012C7D4641}"/>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6626" name="Google Shape;127;g6b602ea5a7_1_0:notes">
            <a:extLst>
              <a:ext uri="{FF2B5EF4-FFF2-40B4-BE49-F238E27FC236}">
                <a16:creationId xmlns:a16="http://schemas.microsoft.com/office/drawing/2014/main" id="{0CA55B7F-DA01-F41A-3513-418EA599C77D}"/>
              </a:ext>
            </a:extLst>
          </p:cNvPr>
          <p:cNvSpPr>
            <a:spLocks noGrp="1" noRot="1" noChangeAspect="1" noTextEdit="1"/>
          </p:cNvSpPr>
          <p:nvPr>
            <p:ph type="sldImg" idx="2"/>
          </p:nvPr>
        </p:nvSpPr>
        <p:spPr>
          <a:ln>
            <a:headEnd/>
            <a:tailEnd/>
          </a:ln>
        </p:spPr>
      </p:sp>
      <p:sp>
        <p:nvSpPr>
          <p:cNvPr id="26627" name="Google Shape;128;g6b602ea5a7_1_0:notes">
            <a:extLst>
              <a:ext uri="{FF2B5EF4-FFF2-40B4-BE49-F238E27FC236}">
                <a16:creationId xmlns:a16="http://schemas.microsoft.com/office/drawing/2014/main" id="{857C0168-0774-C13D-C37A-64D13B726CBB}"/>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a:extLst>
            <a:ext uri="{FF2B5EF4-FFF2-40B4-BE49-F238E27FC236}">
              <a16:creationId xmlns:a16="http://schemas.microsoft.com/office/drawing/2014/main" id="{45C3322E-437B-0ADC-886A-5710091866E3}"/>
            </a:ext>
          </a:extLst>
        </p:cNvPr>
        <p:cNvGrpSpPr/>
        <p:nvPr/>
      </p:nvGrpSpPr>
      <p:grpSpPr>
        <a:xfrm>
          <a:off x="0" y="0"/>
          <a:ext cx="0" cy="0"/>
          <a:chOff x="0" y="0"/>
          <a:chExt cx="0" cy="0"/>
        </a:xfrm>
      </p:grpSpPr>
      <p:sp>
        <p:nvSpPr>
          <p:cNvPr id="26626" name="Google Shape;127;g6b602ea5a7_1_0:notes">
            <a:extLst>
              <a:ext uri="{FF2B5EF4-FFF2-40B4-BE49-F238E27FC236}">
                <a16:creationId xmlns:a16="http://schemas.microsoft.com/office/drawing/2014/main" id="{7647F069-CE06-D297-AE67-BFB3C927E77A}"/>
              </a:ext>
            </a:extLst>
          </p:cNvPr>
          <p:cNvSpPr>
            <a:spLocks noGrp="1" noRot="1" noChangeAspect="1" noTextEdit="1"/>
          </p:cNvSpPr>
          <p:nvPr>
            <p:ph type="sldImg" idx="2"/>
          </p:nvPr>
        </p:nvSpPr>
        <p:spPr>
          <a:ln>
            <a:headEnd/>
            <a:tailEnd/>
          </a:ln>
        </p:spPr>
      </p:sp>
      <p:sp>
        <p:nvSpPr>
          <p:cNvPr id="26627" name="Google Shape;128;g6b602ea5a7_1_0:notes">
            <a:extLst>
              <a:ext uri="{FF2B5EF4-FFF2-40B4-BE49-F238E27FC236}">
                <a16:creationId xmlns:a16="http://schemas.microsoft.com/office/drawing/2014/main" id="{45F15AA2-0875-FC7A-A1FA-57D164FE0BFA}"/>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691418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a:extLst>
            <a:ext uri="{FF2B5EF4-FFF2-40B4-BE49-F238E27FC236}">
              <a16:creationId xmlns:a16="http://schemas.microsoft.com/office/drawing/2014/main" id="{0CA935AC-2543-BF1B-3C52-FEBA1FC22E01}"/>
            </a:ext>
          </a:extLst>
        </p:cNvPr>
        <p:cNvGrpSpPr/>
        <p:nvPr/>
      </p:nvGrpSpPr>
      <p:grpSpPr>
        <a:xfrm>
          <a:off x="0" y="0"/>
          <a:ext cx="0" cy="0"/>
          <a:chOff x="0" y="0"/>
          <a:chExt cx="0" cy="0"/>
        </a:xfrm>
      </p:grpSpPr>
      <p:sp>
        <p:nvSpPr>
          <p:cNvPr id="26626" name="Google Shape;127;g6b602ea5a7_1_0:notes">
            <a:extLst>
              <a:ext uri="{FF2B5EF4-FFF2-40B4-BE49-F238E27FC236}">
                <a16:creationId xmlns:a16="http://schemas.microsoft.com/office/drawing/2014/main" id="{9EE41DEC-CE9C-7B69-92ED-1B940770D4AC}"/>
              </a:ext>
            </a:extLst>
          </p:cNvPr>
          <p:cNvSpPr>
            <a:spLocks noGrp="1" noRot="1" noChangeAspect="1" noTextEdit="1"/>
          </p:cNvSpPr>
          <p:nvPr>
            <p:ph type="sldImg" idx="2"/>
          </p:nvPr>
        </p:nvSpPr>
        <p:spPr>
          <a:ln>
            <a:headEnd/>
            <a:tailEnd/>
          </a:ln>
        </p:spPr>
      </p:sp>
      <p:sp>
        <p:nvSpPr>
          <p:cNvPr id="26627" name="Google Shape;128;g6b602ea5a7_1_0:notes">
            <a:extLst>
              <a:ext uri="{FF2B5EF4-FFF2-40B4-BE49-F238E27FC236}">
                <a16:creationId xmlns:a16="http://schemas.microsoft.com/office/drawing/2014/main" id="{6B76EA56-ACF7-A9A4-4595-B59B82C23F96}"/>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00557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8674" name="Google Shape;106;g6b4f495656_0_667:notes">
            <a:extLst>
              <a:ext uri="{FF2B5EF4-FFF2-40B4-BE49-F238E27FC236}">
                <a16:creationId xmlns:a16="http://schemas.microsoft.com/office/drawing/2014/main" id="{BF98E761-BF29-0529-248B-5DF6EA1417F7}"/>
              </a:ext>
            </a:extLst>
          </p:cNvPr>
          <p:cNvSpPr>
            <a:spLocks noGrp="1" noRot="1" noChangeAspect="1" noTextEdit="1"/>
          </p:cNvSpPr>
          <p:nvPr>
            <p:ph type="sldImg" idx="2"/>
          </p:nvPr>
        </p:nvSpPr>
        <p:spPr>
          <a:ln>
            <a:headEnd/>
            <a:tailEnd/>
          </a:ln>
        </p:spPr>
      </p:sp>
      <p:sp>
        <p:nvSpPr>
          <p:cNvPr id="28675" name="Google Shape;107;g6b4f495656_0_667:notes">
            <a:extLst>
              <a:ext uri="{FF2B5EF4-FFF2-40B4-BE49-F238E27FC236}">
                <a16:creationId xmlns:a16="http://schemas.microsoft.com/office/drawing/2014/main" id="{286C31ED-E78D-A6FE-E6CF-86BE196C4E33}"/>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242" name="Google Shape;106;g6b4f495656_0_667:notes">
            <a:extLst>
              <a:ext uri="{FF2B5EF4-FFF2-40B4-BE49-F238E27FC236}">
                <a16:creationId xmlns:a16="http://schemas.microsoft.com/office/drawing/2014/main" id="{BB84ED76-9DD2-58DE-53CA-36C011147D4B}"/>
              </a:ext>
            </a:extLst>
          </p:cNvPr>
          <p:cNvSpPr>
            <a:spLocks noGrp="1" noRot="1" noChangeAspect="1" noTextEdit="1"/>
          </p:cNvSpPr>
          <p:nvPr>
            <p:ph type="sldImg" idx="2"/>
          </p:nvPr>
        </p:nvSpPr>
        <p:spPr>
          <a:ln>
            <a:headEnd/>
            <a:tailEnd/>
          </a:ln>
        </p:spPr>
      </p:sp>
      <p:sp>
        <p:nvSpPr>
          <p:cNvPr id="10243" name="Google Shape;107;g6b4f495656_0_667:notes">
            <a:extLst>
              <a:ext uri="{FF2B5EF4-FFF2-40B4-BE49-F238E27FC236}">
                <a16:creationId xmlns:a16="http://schemas.microsoft.com/office/drawing/2014/main" id="{44B50D5D-9464-5C1A-B295-90A465C36AE2}"/>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27;g6b602ea5a7_1_0:notes">
            <a:extLst>
              <a:ext uri="{FF2B5EF4-FFF2-40B4-BE49-F238E27FC236}">
                <a16:creationId xmlns:a16="http://schemas.microsoft.com/office/drawing/2014/main" id="{464144E3-5BE3-AF9B-F6C8-1F6FD7BAD177}"/>
              </a:ext>
            </a:extLst>
          </p:cNvPr>
          <p:cNvSpPr>
            <a:spLocks noGrp="1" noRot="1" noChangeAspect="1" noTextEdit="1"/>
          </p:cNvSpPr>
          <p:nvPr>
            <p:ph type="sldImg" idx="2"/>
          </p:nvPr>
        </p:nvSpPr>
        <p:spPr>
          <a:ln>
            <a:headEnd/>
            <a:tailEnd/>
          </a:ln>
        </p:spPr>
      </p:sp>
      <p:sp>
        <p:nvSpPr>
          <p:cNvPr id="12291" name="Google Shape;128;g6b602ea5a7_1_0:notes">
            <a:extLst>
              <a:ext uri="{FF2B5EF4-FFF2-40B4-BE49-F238E27FC236}">
                <a16:creationId xmlns:a16="http://schemas.microsoft.com/office/drawing/2014/main" id="{2CCF65C4-1EE5-0BAB-CAD7-7162EE7DC53B}"/>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4338" name="Google Shape;127;g6b602ea5a7_1_0:notes">
            <a:extLst>
              <a:ext uri="{FF2B5EF4-FFF2-40B4-BE49-F238E27FC236}">
                <a16:creationId xmlns:a16="http://schemas.microsoft.com/office/drawing/2014/main" id="{CF63B956-9DA3-67D6-E893-EDA76D45AAA2}"/>
              </a:ext>
            </a:extLst>
          </p:cNvPr>
          <p:cNvSpPr>
            <a:spLocks noGrp="1" noRot="1" noChangeAspect="1" noTextEdit="1"/>
          </p:cNvSpPr>
          <p:nvPr>
            <p:ph type="sldImg" idx="2"/>
          </p:nvPr>
        </p:nvSpPr>
        <p:spPr>
          <a:ln>
            <a:headEnd/>
            <a:tailEnd/>
          </a:ln>
        </p:spPr>
      </p:sp>
      <p:sp>
        <p:nvSpPr>
          <p:cNvPr id="14339" name="Google Shape;128;g6b602ea5a7_1_0:notes">
            <a:extLst>
              <a:ext uri="{FF2B5EF4-FFF2-40B4-BE49-F238E27FC236}">
                <a16:creationId xmlns:a16="http://schemas.microsoft.com/office/drawing/2014/main" id="{DDB63C9C-8B13-AA90-8B24-C9636B1CB35D}"/>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6386" name="Google Shape;127;g6b602ea5a7_1_0:notes">
            <a:extLst>
              <a:ext uri="{FF2B5EF4-FFF2-40B4-BE49-F238E27FC236}">
                <a16:creationId xmlns:a16="http://schemas.microsoft.com/office/drawing/2014/main" id="{498DF4A8-0274-83F0-639D-912F84710311}"/>
              </a:ext>
            </a:extLst>
          </p:cNvPr>
          <p:cNvSpPr>
            <a:spLocks noGrp="1" noRot="1" noChangeAspect="1" noTextEdit="1"/>
          </p:cNvSpPr>
          <p:nvPr>
            <p:ph type="sldImg" idx="2"/>
          </p:nvPr>
        </p:nvSpPr>
        <p:spPr>
          <a:ln>
            <a:headEnd/>
            <a:tailEnd/>
          </a:ln>
        </p:spPr>
      </p:sp>
      <p:sp>
        <p:nvSpPr>
          <p:cNvPr id="16387" name="Google Shape;128;g6b602ea5a7_1_0:notes">
            <a:extLst>
              <a:ext uri="{FF2B5EF4-FFF2-40B4-BE49-F238E27FC236}">
                <a16:creationId xmlns:a16="http://schemas.microsoft.com/office/drawing/2014/main" id="{13A39819-4BF1-1A12-491B-2EE1D84CB444}"/>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8434" name="Google Shape;127;g6b602ea5a7_1_0:notes">
            <a:extLst>
              <a:ext uri="{FF2B5EF4-FFF2-40B4-BE49-F238E27FC236}">
                <a16:creationId xmlns:a16="http://schemas.microsoft.com/office/drawing/2014/main" id="{A989C1D4-588E-78C7-255D-82C0EC61E3DF}"/>
              </a:ext>
            </a:extLst>
          </p:cNvPr>
          <p:cNvSpPr>
            <a:spLocks noGrp="1" noRot="1" noChangeAspect="1" noTextEdit="1"/>
          </p:cNvSpPr>
          <p:nvPr>
            <p:ph type="sldImg" idx="2"/>
          </p:nvPr>
        </p:nvSpPr>
        <p:spPr>
          <a:ln>
            <a:headEnd/>
            <a:tailEnd/>
          </a:ln>
        </p:spPr>
      </p:sp>
      <p:sp>
        <p:nvSpPr>
          <p:cNvPr id="18435" name="Google Shape;128;g6b602ea5a7_1_0:notes">
            <a:extLst>
              <a:ext uri="{FF2B5EF4-FFF2-40B4-BE49-F238E27FC236}">
                <a16:creationId xmlns:a16="http://schemas.microsoft.com/office/drawing/2014/main" id="{68F99716-9832-AE3B-5717-815B6B452FD5}"/>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0482" name="Google Shape;127;g6b602ea5a7_1_0:notes">
            <a:extLst>
              <a:ext uri="{FF2B5EF4-FFF2-40B4-BE49-F238E27FC236}">
                <a16:creationId xmlns:a16="http://schemas.microsoft.com/office/drawing/2014/main" id="{54B556F2-3B17-583C-256A-731BF933DD85}"/>
              </a:ext>
            </a:extLst>
          </p:cNvPr>
          <p:cNvSpPr>
            <a:spLocks noGrp="1" noRot="1" noChangeAspect="1" noTextEdit="1"/>
          </p:cNvSpPr>
          <p:nvPr>
            <p:ph type="sldImg" idx="2"/>
          </p:nvPr>
        </p:nvSpPr>
        <p:spPr>
          <a:ln>
            <a:headEnd/>
            <a:tailEnd/>
          </a:ln>
        </p:spPr>
      </p:sp>
      <p:sp>
        <p:nvSpPr>
          <p:cNvPr id="20483" name="Google Shape;128;g6b602ea5a7_1_0:notes">
            <a:extLst>
              <a:ext uri="{FF2B5EF4-FFF2-40B4-BE49-F238E27FC236}">
                <a16:creationId xmlns:a16="http://schemas.microsoft.com/office/drawing/2014/main" id="{2B6AF998-E7BF-ED16-43B1-58E5DF567A2C}"/>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2530" name="Google Shape;127;g6b602ea5a7_1_0:notes">
            <a:extLst>
              <a:ext uri="{FF2B5EF4-FFF2-40B4-BE49-F238E27FC236}">
                <a16:creationId xmlns:a16="http://schemas.microsoft.com/office/drawing/2014/main" id="{A6F98969-7953-F43B-341D-4BDCFAB308A0}"/>
              </a:ext>
            </a:extLst>
          </p:cNvPr>
          <p:cNvSpPr>
            <a:spLocks noGrp="1" noRot="1" noChangeAspect="1" noTextEdit="1"/>
          </p:cNvSpPr>
          <p:nvPr>
            <p:ph type="sldImg" idx="2"/>
          </p:nvPr>
        </p:nvSpPr>
        <p:spPr>
          <a:ln>
            <a:headEnd/>
            <a:tailEnd/>
          </a:ln>
        </p:spPr>
      </p:sp>
      <p:sp>
        <p:nvSpPr>
          <p:cNvPr id="22531" name="Google Shape;128;g6b602ea5a7_1_0:notes">
            <a:extLst>
              <a:ext uri="{FF2B5EF4-FFF2-40B4-BE49-F238E27FC236}">
                <a16:creationId xmlns:a16="http://schemas.microsoft.com/office/drawing/2014/main" id="{D5E20D57-EBE7-FAC9-9AF0-0A6932192F6B}"/>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4578" name="Google Shape;127;g6b602ea5a7_1_0:notes">
            <a:extLst>
              <a:ext uri="{FF2B5EF4-FFF2-40B4-BE49-F238E27FC236}">
                <a16:creationId xmlns:a16="http://schemas.microsoft.com/office/drawing/2014/main" id="{9E22D8EA-8F34-2469-6F1A-E596D6C82ADF}"/>
              </a:ext>
            </a:extLst>
          </p:cNvPr>
          <p:cNvSpPr>
            <a:spLocks noGrp="1" noRot="1" noChangeAspect="1" noTextEdit="1"/>
          </p:cNvSpPr>
          <p:nvPr>
            <p:ph type="sldImg" idx="2"/>
          </p:nvPr>
        </p:nvSpPr>
        <p:spPr>
          <a:ln>
            <a:headEnd/>
            <a:tailEnd/>
          </a:ln>
        </p:spPr>
      </p:sp>
      <p:sp>
        <p:nvSpPr>
          <p:cNvPr id="24579" name="Google Shape;128;g6b602ea5a7_1_0:notes">
            <a:extLst>
              <a:ext uri="{FF2B5EF4-FFF2-40B4-BE49-F238E27FC236}">
                <a16:creationId xmlns:a16="http://schemas.microsoft.com/office/drawing/2014/main" id="{56FE1524-0691-B8B1-5C35-95FD25B83902}"/>
              </a:ext>
            </a:extLst>
          </p:cNvPr>
          <p:cNvSpPr txBox="1">
            <a:spLocks noGrp="1"/>
          </p:cNvSpPr>
          <p:nvPr>
            <p:ph type="body" idx="1"/>
          </p:nvPr>
        </p:nvSpPr>
        <p:spPr/>
        <p:txBody>
          <a:bodyPr/>
          <a:lstStyle/>
          <a:p>
            <a:pPr marL="0" indent="0" eaLnBrk="1" hangingPunct="1">
              <a:buSzPts val="11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2" name="Google Shape;10;p2">
            <a:extLst>
              <a:ext uri="{FF2B5EF4-FFF2-40B4-BE49-F238E27FC236}">
                <a16:creationId xmlns:a16="http://schemas.microsoft.com/office/drawing/2014/main" id="{EA55B4ED-8BD2-3CC6-1C7E-15947D534083}"/>
              </a:ext>
            </a:extLst>
          </p:cNvPr>
          <p:cNvSpPr>
            <a:spLocks noChangeArrowheads="1"/>
          </p:cNvSpPr>
          <p:nvPr/>
        </p:nvSpPr>
        <p:spPr bwMode="auto">
          <a:xfrm>
            <a:off x="3108325" y="-1588"/>
            <a:ext cx="6035675" cy="5146676"/>
          </a:xfrm>
          <a:prstGeom prst="rect">
            <a:avLst/>
          </a:prstGeom>
          <a:solidFill>
            <a:srgbClr val="666666"/>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NL" altLang="en-NL"/>
          </a:p>
        </p:txBody>
      </p:sp>
      <p:sp>
        <p:nvSpPr>
          <p:cNvPr id="3" name="Google Shape;11;p2">
            <a:extLst>
              <a:ext uri="{FF2B5EF4-FFF2-40B4-BE49-F238E27FC236}">
                <a16:creationId xmlns:a16="http://schemas.microsoft.com/office/drawing/2014/main" id="{3751416E-C8F5-4C90-1A28-B6ADA1C48DE5}"/>
              </a:ext>
            </a:extLst>
          </p:cNvPr>
          <p:cNvSpPr>
            <a:spLocks noChangeArrowheads="1"/>
          </p:cNvSpPr>
          <p:nvPr/>
        </p:nvSpPr>
        <p:spPr bwMode="auto">
          <a:xfrm>
            <a:off x="0" y="4364038"/>
            <a:ext cx="9144000" cy="776287"/>
          </a:xfrm>
          <a:prstGeom prst="rect">
            <a:avLst/>
          </a:prstGeom>
          <a:solidFill>
            <a:srgbClr val="FFFFFF"/>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NL" altLang="en-NL"/>
          </a:p>
        </p:txBody>
      </p:sp>
      <p:pic>
        <p:nvPicPr>
          <p:cNvPr id="4" name="Google Shape;14;p2">
            <a:extLst>
              <a:ext uri="{FF2B5EF4-FFF2-40B4-BE49-F238E27FC236}">
                <a16:creationId xmlns:a16="http://schemas.microsoft.com/office/drawing/2014/main" id="{6328D378-325C-256F-2D52-ABCBD393E5DB}"/>
              </a:ext>
            </a:extLst>
          </p:cNvPr>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100" y="4522788"/>
            <a:ext cx="132873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Google Shape;15;p2">
            <a:extLst>
              <a:ext uri="{FF2B5EF4-FFF2-40B4-BE49-F238E27FC236}">
                <a16:creationId xmlns:a16="http://schemas.microsoft.com/office/drawing/2014/main" id="{A20E7E02-7AE4-C161-FE9E-79A6C4996A6E}"/>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94713" y="4508500"/>
            <a:ext cx="512762" cy="50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Google Shape;12;p2"/>
          <p:cNvSpPr txBox="1">
            <a:spLocks noGrp="1"/>
          </p:cNvSpPr>
          <p:nvPr>
            <p:ph type="ctrTitle"/>
          </p:nvPr>
        </p:nvSpPr>
        <p:spPr>
          <a:xfrm>
            <a:off x="3657600" y="548650"/>
            <a:ext cx="4937700" cy="3264300"/>
          </a:xfrm>
          <a:prstGeom prst="rect">
            <a:avLst/>
          </a:prstGeom>
        </p:spPr>
        <p:txBody>
          <a:bodyPr spcFirstLastPara="1" anchor="t">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16" name="Google Shape;16;p2"/>
          <p:cNvSpPr txBox="1">
            <a:spLocks noGrp="1"/>
          </p:cNvSpPr>
          <p:nvPr>
            <p:ph type="subTitle" idx="2"/>
          </p:nvPr>
        </p:nvSpPr>
        <p:spPr>
          <a:xfrm>
            <a:off x="164600" y="3621175"/>
            <a:ext cx="2937300" cy="902400"/>
          </a:xfrm>
          <a:prstGeom prst="rect">
            <a:avLst/>
          </a:prstGeom>
        </p:spPr>
        <p:txBody>
          <a:bodyPr spcFirstLastPara="1">
            <a:noAutofit/>
          </a:bodyPr>
          <a:lstStyle>
            <a:lvl1pPr lvl="0"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spTree>
    <p:extLst>
      <p:ext uri="{BB962C8B-B14F-4D97-AF65-F5344CB8AC3E}">
        <p14:creationId xmlns:p14="http://schemas.microsoft.com/office/powerpoint/2010/main" val="1192340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 name="Google Shape;27;p5">
            <a:extLst>
              <a:ext uri="{FF2B5EF4-FFF2-40B4-BE49-F238E27FC236}">
                <a16:creationId xmlns:a16="http://schemas.microsoft.com/office/drawing/2014/main" id="{306B20C1-B4B4-2028-2D2F-02E2862E949E}"/>
              </a:ext>
            </a:extLst>
          </p:cNvPr>
          <p:cNvSpPr>
            <a:spLocks noChangeArrowheads="1"/>
          </p:cNvSpPr>
          <p:nvPr/>
        </p:nvSpPr>
        <p:spPr bwMode="auto">
          <a:xfrm>
            <a:off x="0" y="0"/>
            <a:ext cx="9144000" cy="576263"/>
          </a:xfrm>
          <a:prstGeom prst="rect">
            <a:avLst/>
          </a:prstGeom>
          <a:solidFill>
            <a:srgbClr val="EC781C"/>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NL" altLang="en-NL"/>
          </a:p>
        </p:txBody>
      </p:sp>
      <p:sp>
        <p:nvSpPr>
          <p:cNvPr id="28" name="Google Shape;28;p5"/>
          <p:cNvSpPr txBox="1">
            <a:spLocks noGrp="1"/>
          </p:cNvSpPr>
          <p:nvPr>
            <p:ph type="title"/>
          </p:nvPr>
        </p:nvSpPr>
        <p:spPr>
          <a:xfrm>
            <a:off x="667512" y="0"/>
            <a:ext cx="5486400" cy="572700"/>
          </a:xfrm>
          <a:prstGeom prst="rect">
            <a:avLst/>
          </a:prstGeom>
        </p:spPr>
        <p:txBody>
          <a:bodyPr spcFirstLastPara="1">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anchor="b">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2886476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Week 4 goals">
  <p:cSld name="CUSTOM_2_2_2">
    <p:spTree>
      <p:nvGrpSpPr>
        <p:cNvPr id="1" name="Shape 52"/>
        <p:cNvGrpSpPr/>
        <p:nvPr/>
      </p:nvGrpSpPr>
      <p:grpSpPr>
        <a:xfrm>
          <a:off x="0" y="0"/>
          <a:ext cx="0" cy="0"/>
          <a:chOff x="0" y="0"/>
          <a:chExt cx="0" cy="0"/>
        </a:xfrm>
      </p:grpSpPr>
      <p:sp>
        <p:nvSpPr>
          <p:cNvPr id="2" name="Google Shape;57;p8">
            <a:extLst>
              <a:ext uri="{FF2B5EF4-FFF2-40B4-BE49-F238E27FC236}">
                <a16:creationId xmlns:a16="http://schemas.microsoft.com/office/drawing/2014/main" id="{36BD1484-606C-9C06-177D-8AF3D063A4D8}"/>
              </a:ext>
            </a:extLst>
          </p:cNvPr>
          <p:cNvSpPr>
            <a:spLocks noChangeArrowheads="1"/>
          </p:cNvSpPr>
          <p:nvPr/>
        </p:nvSpPr>
        <p:spPr bwMode="auto">
          <a:xfrm>
            <a:off x="0" y="0"/>
            <a:ext cx="9144000" cy="576263"/>
          </a:xfrm>
          <a:prstGeom prst="rect">
            <a:avLst/>
          </a:prstGeom>
          <a:solidFill>
            <a:srgbClr val="EC781C"/>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NL" altLang="en-NL"/>
          </a:p>
        </p:txBody>
      </p:sp>
      <p:sp>
        <p:nvSpPr>
          <p:cNvPr id="53" name="Google Shape;53;p8"/>
          <p:cNvSpPr txBox="1">
            <a:spLocks noGrp="1"/>
          </p:cNvSpPr>
          <p:nvPr>
            <p:ph type="subTitle" idx="1"/>
          </p:nvPr>
        </p:nvSpPr>
        <p:spPr>
          <a:xfrm>
            <a:off x="186167" y="758952"/>
            <a:ext cx="4294500" cy="393900"/>
          </a:xfrm>
          <a:prstGeom prst="rect">
            <a:avLst/>
          </a:prstGeom>
        </p:spPr>
        <p:txBody>
          <a:bodyPr spcFirstLastPara="1">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4" name="Google Shape;54;p8"/>
          <p:cNvSpPr txBox="1">
            <a:spLocks noGrp="1"/>
          </p:cNvSpPr>
          <p:nvPr>
            <p:ph type="body" idx="2"/>
          </p:nvPr>
        </p:nvSpPr>
        <p:spPr>
          <a:xfrm>
            <a:off x="182875" y="1152697"/>
            <a:ext cx="4294500" cy="3812400"/>
          </a:xfrm>
          <a:prstGeom prst="rect">
            <a:avLst/>
          </a:prstGeom>
        </p:spPr>
        <p:txBody>
          <a:bodyPr spcFirstLastPara="1">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5" name="Google Shape;55;p8"/>
          <p:cNvSpPr txBox="1">
            <a:spLocks noGrp="1"/>
          </p:cNvSpPr>
          <p:nvPr>
            <p:ph type="body" idx="3"/>
          </p:nvPr>
        </p:nvSpPr>
        <p:spPr>
          <a:xfrm>
            <a:off x="4663450" y="1152698"/>
            <a:ext cx="4297800" cy="1625700"/>
          </a:xfrm>
          <a:prstGeom prst="rect">
            <a:avLst/>
          </a:prstGeom>
        </p:spPr>
        <p:txBody>
          <a:bodyPr spcFirstLastPara="1">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6" name="Google Shape;56;p8"/>
          <p:cNvSpPr txBox="1">
            <a:spLocks noGrp="1"/>
          </p:cNvSpPr>
          <p:nvPr>
            <p:ph type="subTitle" idx="4"/>
          </p:nvPr>
        </p:nvSpPr>
        <p:spPr>
          <a:xfrm>
            <a:off x="4663440" y="758952"/>
            <a:ext cx="4297800" cy="393900"/>
          </a:xfrm>
          <a:prstGeom prst="rect">
            <a:avLst/>
          </a:prstGeom>
        </p:spPr>
        <p:txBody>
          <a:bodyPr spcFirstLastPara="1">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8" name="Google Shape;58;p8"/>
          <p:cNvSpPr txBox="1">
            <a:spLocks noGrp="1"/>
          </p:cNvSpPr>
          <p:nvPr>
            <p:ph type="title"/>
          </p:nvPr>
        </p:nvSpPr>
        <p:spPr>
          <a:xfrm>
            <a:off x="667512" y="0"/>
            <a:ext cx="5486400" cy="572700"/>
          </a:xfrm>
          <a:prstGeom prst="rect">
            <a:avLst/>
          </a:prstGeom>
        </p:spPr>
        <p:txBody>
          <a:bodyPr spcFirstLastPara="1">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 name="Google Shape;59;p8"/>
          <p:cNvSpPr txBox="1">
            <a:spLocks noGrp="1"/>
          </p:cNvSpPr>
          <p:nvPr>
            <p:ph type="title" idx="5"/>
          </p:nvPr>
        </p:nvSpPr>
        <p:spPr>
          <a:xfrm>
            <a:off x="0" y="0"/>
            <a:ext cx="576000" cy="572700"/>
          </a:xfrm>
          <a:prstGeom prst="rect">
            <a:avLst/>
          </a:prstGeom>
        </p:spPr>
        <p:txBody>
          <a:bodyPr spcFirstLastPara="1">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0" name="Google Shape;60;p8"/>
          <p:cNvSpPr txBox="1">
            <a:spLocks noGrp="1"/>
          </p:cNvSpPr>
          <p:nvPr>
            <p:ph type="title" idx="6"/>
          </p:nvPr>
        </p:nvSpPr>
        <p:spPr>
          <a:xfrm>
            <a:off x="7068300" y="1650"/>
            <a:ext cx="1984200" cy="572700"/>
          </a:xfrm>
          <a:prstGeom prst="rect">
            <a:avLst/>
          </a:prstGeom>
        </p:spPr>
        <p:txBody>
          <a:bodyPr spcFirstLastPara="1" anchor="b">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body" idx="7"/>
          </p:nvPr>
        </p:nvSpPr>
        <p:spPr>
          <a:xfrm>
            <a:off x="4663450" y="3172148"/>
            <a:ext cx="4297800" cy="1625700"/>
          </a:xfrm>
          <a:prstGeom prst="rect">
            <a:avLst/>
          </a:prstGeom>
        </p:spPr>
        <p:txBody>
          <a:bodyPr spcFirstLastPara="1">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2" name="Google Shape;62;p8"/>
          <p:cNvSpPr txBox="1">
            <a:spLocks noGrp="1"/>
          </p:cNvSpPr>
          <p:nvPr>
            <p:ph type="subTitle" idx="8"/>
          </p:nvPr>
        </p:nvSpPr>
        <p:spPr>
          <a:xfrm>
            <a:off x="4663440" y="2778402"/>
            <a:ext cx="4297800" cy="393900"/>
          </a:xfrm>
          <a:prstGeom prst="rect">
            <a:avLst/>
          </a:prstGeom>
        </p:spPr>
        <p:txBody>
          <a:bodyPr spcFirstLastPara="1">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extLst>
      <p:ext uri="{BB962C8B-B14F-4D97-AF65-F5344CB8AC3E}">
        <p14:creationId xmlns:p14="http://schemas.microsoft.com/office/powerpoint/2010/main" val="1765377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1"/>
        <p:cNvGrpSpPr/>
        <p:nvPr/>
      </p:nvGrpSpPr>
      <p:grpSpPr>
        <a:xfrm>
          <a:off x="0" y="0"/>
          <a:ext cx="0" cy="0"/>
          <a:chOff x="0" y="0"/>
          <a:chExt cx="0" cy="0"/>
        </a:xfrm>
      </p:grpSpPr>
      <p:sp>
        <p:nvSpPr>
          <p:cNvPr id="2" name="Google Shape;82;p11">
            <a:extLst>
              <a:ext uri="{FF2B5EF4-FFF2-40B4-BE49-F238E27FC236}">
                <a16:creationId xmlns:a16="http://schemas.microsoft.com/office/drawing/2014/main" id="{EFDC0FB7-B802-BE85-5E36-9AF2D32E938B}"/>
              </a:ext>
            </a:extLst>
          </p:cNvPr>
          <p:cNvSpPr>
            <a:spLocks noChangeArrowheads="1"/>
          </p:cNvSpPr>
          <p:nvPr/>
        </p:nvSpPr>
        <p:spPr bwMode="auto">
          <a:xfrm>
            <a:off x="3108325" y="-1588"/>
            <a:ext cx="6035675" cy="5143501"/>
          </a:xfrm>
          <a:prstGeom prst="rect">
            <a:avLst/>
          </a:prstGeom>
          <a:solidFill>
            <a:srgbClr val="999999"/>
          </a:solidFill>
          <a:ln>
            <a:noFill/>
          </a:ln>
        </p:spPr>
        <p:txBody>
          <a:bodyPr lIns="91425" tIns="91425" rIns="91425" bIns="91425"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defRPr/>
            </a:pPr>
            <a:endParaRPr lang="en-NL" altLang="en-NL" b="1"/>
          </a:p>
        </p:txBody>
      </p:sp>
      <p:sp>
        <p:nvSpPr>
          <p:cNvPr id="83" name="Google Shape;83;p11"/>
          <p:cNvSpPr txBox="1">
            <a:spLocks noGrp="1"/>
          </p:cNvSpPr>
          <p:nvPr>
            <p:ph type="title"/>
          </p:nvPr>
        </p:nvSpPr>
        <p:spPr>
          <a:xfrm>
            <a:off x="265500" y="308799"/>
            <a:ext cx="4045200" cy="1551900"/>
          </a:xfrm>
          <a:prstGeom prst="rect">
            <a:avLst/>
          </a:prstGeom>
        </p:spPr>
        <p:txBody>
          <a:bodyPr spcFirstLastPara="1">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4" name="Google Shape;84;p11"/>
          <p:cNvSpPr txBox="1">
            <a:spLocks noGrp="1"/>
          </p:cNvSpPr>
          <p:nvPr>
            <p:ph type="subTitle" idx="1"/>
          </p:nvPr>
        </p:nvSpPr>
        <p:spPr>
          <a:xfrm>
            <a:off x="265500" y="1860700"/>
            <a:ext cx="4045200" cy="3012900"/>
          </a:xfrm>
          <a:prstGeom prst="rect">
            <a:avLst/>
          </a:prstGeom>
        </p:spPr>
        <p:txBody>
          <a:bodyPr spcFirstLastPara="1" anchor="ctr">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5" name="Google Shape;85;p11"/>
          <p:cNvSpPr txBox="1">
            <a:spLocks noGrp="1"/>
          </p:cNvSpPr>
          <p:nvPr>
            <p:ph type="body" idx="2"/>
          </p:nvPr>
        </p:nvSpPr>
        <p:spPr>
          <a:xfrm>
            <a:off x="4939500" y="724200"/>
            <a:ext cx="3837000" cy="3695100"/>
          </a:xfrm>
          <a:prstGeom prst="rect">
            <a:avLst/>
          </a:prstGeom>
        </p:spPr>
        <p:txBody>
          <a:bodyPr spcFirstLastPara="1" anchor="ctr">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3" name="Google Shape;86;p11">
            <a:extLst>
              <a:ext uri="{FF2B5EF4-FFF2-40B4-BE49-F238E27FC236}">
                <a16:creationId xmlns:a16="http://schemas.microsoft.com/office/drawing/2014/main" id="{EC095385-1CC2-502C-6272-B1C8098C9334}"/>
              </a:ext>
            </a:extLst>
          </p:cNvPr>
          <p:cNvSpPr txBox="1">
            <a:spLocks noGrp="1"/>
          </p:cNvSpPr>
          <p:nvPr>
            <p:ph type="sldNum" idx="10"/>
          </p:nvPr>
        </p:nvSpPr>
        <p:spPr/>
        <p:txBody>
          <a:bodyPr/>
          <a:lstStyle>
            <a:lvl1pPr>
              <a:defRPr>
                <a:solidFill>
                  <a:srgbClr val="FFFFFF"/>
                </a:solidFill>
              </a:defRPr>
            </a:lvl1pPr>
          </a:lstStyle>
          <a:p>
            <a:pPr>
              <a:defRPr/>
            </a:pPr>
            <a:fld id="{37F1084D-9178-4DE1-95E1-9B9164E54CBA}" type="slidenum">
              <a:rPr lang="en-NL" altLang="en-NL"/>
              <a:pPr>
                <a:defRPr/>
              </a:pPr>
              <a:t>‹Nr.›</a:t>
            </a:fld>
            <a:endParaRPr lang="en-NL" altLang="en-NL"/>
          </a:p>
        </p:txBody>
      </p:sp>
    </p:spTree>
    <p:extLst>
      <p:ext uri="{BB962C8B-B14F-4D97-AF65-F5344CB8AC3E}">
        <p14:creationId xmlns:p14="http://schemas.microsoft.com/office/powerpoint/2010/main" val="13728783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CADAB6B2-38E9-DDCD-68E2-A4A1643208F3}"/>
              </a:ext>
            </a:extLst>
          </p:cNvPr>
          <p:cNvSpPr txBox="1">
            <a:spLocks noGrp="1"/>
          </p:cNvSpPr>
          <p:nvPr>
            <p:ph type="title"/>
          </p:nvPr>
        </p:nvSpPr>
        <p:spPr bwMode="auto">
          <a:xfrm>
            <a:off x="311150" y="63500"/>
            <a:ext cx="8521700" cy="57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22410993-FC3F-A820-5395-4EB9F724B5E3}"/>
              </a:ext>
            </a:extLst>
          </p:cNvPr>
          <p:cNvSpPr txBox="1">
            <a:spLocks noGrp="1"/>
          </p:cNvSpPr>
          <p:nvPr>
            <p:ph type="body" idx="1"/>
          </p:nvPr>
        </p:nvSpPr>
        <p:spPr bwMode="auto">
          <a:xfrm>
            <a:off x="311150" y="636588"/>
            <a:ext cx="8521700" cy="3932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468C4B49-3153-2EEB-21AE-2FF6F8643D1C}"/>
              </a:ext>
            </a:extLst>
          </p:cNvPr>
          <p:cNvSpPr txBox="1">
            <a:spLocks noGrp="1"/>
          </p:cNvSpPr>
          <p:nvPr>
            <p:ph type="sldNum" idx="12"/>
          </p:nvPr>
        </p:nvSpPr>
        <p:spPr bwMode="auto">
          <a:xfrm>
            <a:off x="90488" y="4873625"/>
            <a:ext cx="549275" cy="269875"/>
          </a:xfrm>
          <a:prstGeom prst="rect">
            <a:avLst/>
          </a:prstGeom>
          <a:noFill/>
          <a:ln>
            <a:noFill/>
          </a:ln>
        </p:spPr>
        <p:txBody>
          <a:bodyPr vert="horz" wrap="square" lIns="91425" tIns="91425" rIns="91425" bIns="91425" numCol="1" anchor="ctr" anchorCtr="0" compatLnSpc="1">
            <a:prstTxWarp prst="textNoShape">
              <a:avLst/>
            </a:prstTxWarp>
          </a:bodyPr>
          <a:lstStyle>
            <a:lvl1pPr algn="r" eaLnBrk="1" hangingPunct="1">
              <a:buClr>
                <a:srgbClr val="000000"/>
              </a:buClr>
              <a:buFont typeface="Arial" panose="020B0604020202020204" pitchFamily="34" charset="0"/>
              <a:buNone/>
              <a:defRPr sz="1000">
                <a:solidFill>
                  <a:srgbClr val="666666"/>
                </a:solidFill>
                <a:sym typeface="Proxima Nova" panose="020B0604020202020204" charset="0"/>
              </a:defRPr>
            </a:lvl1pPr>
          </a:lstStyle>
          <a:p>
            <a:pPr>
              <a:defRPr/>
            </a:pPr>
            <a:fld id="{C1F943A4-2990-407D-84D9-E08C5DE0AD75}" type="slidenum">
              <a:rPr lang="en-NL" altLang="en-NL"/>
              <a:pPr>
                <a:defRPr/>
              </a:pPr>
              <a:t>‹Nr.›</a:t>
            </a:fld>
            <a:endParaRPr lang="en-NL" altLang="en-NL"/>
          </a:p>
        </p:txBody>
      </p:sp>
    </p:spTree>
  </p:cSld>
  <p:clrMap bg1="lt1" tx1="dk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Lst>
  <p:hf sldNum="0"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3dgep.com/cpp-fast-track-1-getting-started/"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sfml-dev.org/"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visualstudio.microsoft.com/vs/community" TargetMode="External"/><Relationship Id="rId5" Type="http://schemas.openxmlformats.org/officeDocument/2006/relationships/hyperlink" Target="https://itch.io/game-assets" TargetMode="External"/><Relationship Id="rId4" Type="http://schemas.openxmlformats.org/officeDocument/2006/relationships/hyperlink" Target="https://www.sfml-dev.org/tutorials/2.5/"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books.google.nl/books?id=pd0OBAAAQBAJ&amp;pg=PT3&amp;dq=9781305109919&amp;hl=en&amp;sa=X&amp;ved=2ahUKEwiGqvSs_aHsAhWQ66QKHSyjDtwQ6AEwAHoECAIQAg" TargetMode="External"/><Relationship Id="rId4" Type="http://schemas.openxmlformats.org/officeDocument/2006/relationships/hyperlink" Target="https://www.3dgep.com/cpp-fast-track-1-getting-started"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Google Shape;91;p12">
            <a:extLst>
              <a:ext uri="{FF2B5EF4-FFF2-40B4-BE49-F238E27FC236}">
                <a16:creationId xmlns:a16="http://schemas.microsoft.com/office/drawing/2014/main" id="{6CB9DF83-9DA4-1A45-FBD4-27A9EB00DBBA}"/>
              </a:ext>
            </a:extLst>
          </p:cNvPr>
          <p:cNvSpPr txBox="1">
            <a:spLocks noGrp="1"/>
          </p:cNvSpPr>
          <p:nvPr>
            <p:ph type="ctrTitle"/>
          </p:nvPr>
        </p:nvSpPr>
        <p:spPr>
          <a:xfrm>
            <a:off x="3657600" y="3247496"/>
            <a:ext cx="4937125" cy="974725"/>
          </a:xfrm>
        </p:spPr>
        <p:txBody>
          <a:bodyPr anchor="b"/>
          <a:lstStyle/>
          <a:p>
            <a:pPr eaLnBrk="1" hangingPunct="1">
              <a:spcBef>
                <a:spcPct val="0"/>
              </a:spcBef>
              <a:spcAft>
                <a:spcPct val="0"/>
              </a:spcAft>
            </a:pPr>
            <a:r>
              <a:rPr lang="en-US" altLang="en-US" dirty="0">
                <a:latin typeface="Roboto"/>
                <a:sym typeface="Roboto" panose="02000000000000000000" pitchFamily="2" charset="0"/>
              </a:rPr>
              <a:t>«Franz Oehler»</a:t>
            </a:r>
            <a:br>
              <a:rPr lang="en-US" altLang="en-US" dirty="0">
                <a:latin typeface="Roboto" panose="02000000000000000000" pitchFamily="2" charset="0"/>
                <a:cs typeface="Arial" panose="020B0604020202020204" pitchFamily="34" charset="0"/>
              </a:rPr>
            </a:br>
            <a:r>
              <a:rPr lang="en-US" altLang="en-US" dirty="0">
                <a:latin typeface="Roboto"/>
                <a:sym typeface="Roboto" panose="02000000000000000000" pitchFamily="2" charset="0"/>
              </a:rPr>
              <a:t>«254125»</a:t>
            </a:r>
          </a:p>
        </p:txBody>
      </p:sp>
      <p:sp>
        <p:nvSpPr>
          <p:cNvPr id="7171" name="Google Shape;93;p12">
            <a:extLst>
              <a:ext uri="{FF2B5EF4-FFF2-40B4-BE49-F238E27FC236}">
                <a16:creationId xmlns:a16="http://schemas.microsoft.com/office/drawing/2014/main" id="{28B06B26-05F8-7084-B214-60CA2929C812}"/>
              </a:ext>
            </a:extLst>
          </p:cNvPr>
          <p:cNvSpPr txBox="1">
            <a:spLocks noGrp="1"/>
          </p:cNvSpPr>
          <p:nvPr>
            <p:ph type="subTitle" idx="1"/>
          </p:nvPr>
        </p:nvSpPr>
        <p:spPr>
          <a:xfrm>
            <a:off x="141288" y="2717800"/>
            <a:ext cx="2832100" cy="1260475"/>
          </a:xfrm>
        </p:spPr>
        <p:txBody>
          <a:bodyPr anchor="b"/>
          <a:lstStyle/>
          <a:p>
            <a:pPr eaLnBrk="1" hangingPunct="1">
              <a:lnSpc>
                <a:spcPct val="104000"/>
              </a:lnSpc>
              <a:spcBef>
                <a:spcPct val="0"/>
              </a:spcBef>
              <a:spcAft>
                <a:spcPct val="0"/>
              </a:spcAft>
              <a:buFont typeface="Roboto" panose="02000000000000000000" pitchFamily="2" charset="0"/>
              <a:buNone/>
            </a:pPr>
            <a:r>
              <a:rPr lang="en-US" altLang="en-US">
                <a:solidFill>
                  <a:srgbClr val="434343"/>
                </a:solidFill>
                <a:latin typeface="Roboto" panose="02000000000000000000" pitchFamily="2" charset="0"/>
                <a:cs typeface="Arial" panose="020B0604020202020204" pitchFamily="34" charset="0"/>
                <a:sym typeface="Roboto" panose="02000000000000000000" pitchFamily="2" charset="0"/>
              </a:rPr>
              <a:t>CMGT Intake</a:t>
            </a:r>
          </a:p>
          <a:p>
            <a:pPr eaLnBrk="1" hangingPunct="1">
              <a:lnSpc>
                <a:spcPct val="104000"/>
              </a:lnSpc>
              <a:spcBef>
                <a:spcPts val="800"/>
              </a:spcBef>
              <a:spcAft>
                <a:spcPts val="800"/>
              </a:spcAft>
              <a:buFont typeface="Roboto" panose="02000000000000000000" pitchFamily="2" charset="0"/>
              <a:buNone/>
            </a:pPr>
            <a:r>
              <a:rPr lang="en-US" altLang="en-US">
                <a:solidFill>
                  <a:srgbClr val="434343"/>
                </a:solidFill>
                <a:latin typeface="Roboto" panose="02000000000000000000" pitchFamily="2" charset="0"/>
                <a:cs typeface="Arial" panose="020B0604020202020204" pitchFamily="34" charset="0"/>
                <a:sym typeface="Roboto" panose="02000000000000000000" pitchFamily="2" charset="0"/>
              </a:rPr>
              <a:t>2025-26</a:t>
            </a:r>
          </a:p>
        </p:txBody>
      </p:sp>
      <p:sp>
        <p:nvSpPr>
          <p:cNvPr id="92" name="Google Shape;92;p12" descr="Face" title="Face">
            <a:extLst>
              <a:ext uri="{FF2B5EF4-FFF2-40B4-BE49-F238E27FC236}">
                <a16:creationId xmlns:a16="http://schemas.microsoft.com/office/drawing/2014/main" id="{7C223F14-06A1-503B-1A2B-E6B097B7A65C}"/>
              </a:ext>
            </a:extLst>
          </p:cNvPr>
          <p:cNvSpPr/>
          <p:nvPr/>
        </p:nvSpPr>
        <p:spPr>
          <a:xfrm>
            <a:off x="3749675" y="639763"/>
            <a:ext cx="1371600" cy="13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lIns="91425" tIns="91425" rIns="91425" bIns="91425" anchor="ctr"/>
          <a:lstStyle/>
          <a:p>
            <a:pPr algn="ctr" eaLnBrk="1" fontAlgn="auto" hangingPunct="1">
              <a:spcBef>
                <a:spcPts val="0"/>
              </a:spcBef>
              <a:spcAft>
                <a:spcPts val="0"/>
              </a:spcAft>
              <a:buClr>
                <a:srgbClr val="000000"/>
              </a:buClr>
              <a:buFont typeface="Arial"/>
              <a:buNone/>
              <a:defRPr/>
            </a:pPr>
            <a:endParaRPr lang="en-US" kern="0" dirty="0">
              <a:latin typeface="Roboto" panose="02000000000000000000" pitchFamily="2" charset="0"/>
              <a:ea typeface="Roboto" panose="02000000000000000000" pitchFamily="2" charset="0"/>
              <a:cs typeface="Arial"/>
            </a:endParaRPr>
          </a:p>
        </p:txBody>
      </p:sp>
      <p:sp>
        <p:nvSpPr>
          <p:cNvPr id="7173" name="Google Shape;95;p12">
            <a:extLst>
              <a:ext uri="{FF2B5EF4-FFF2-40B4-BE49-F238E27FC236}">
                <a16:creationId xmlns:a16="http://schemas.microsoft.com/office/drawing/2014/main" id="{F9099D0A-7877-DCD9-9230-D3F75174B237}"/>
              </a:ext>
            </a:extLst>
          </p:cNvPr>
          <p:cNvSpPr txBox="1">
            <a:spLocks noChangeArrowheads="1"/>
          </p:cNvSpPr>
          <p:nvPr/>
        </p:nvSpPr>
        <p:spPr bwMode="auto">
          <a:xfrm>
            <a:off x="141288" y="639763"/>
            <a:ext cx="2832100" cy="47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2800" b="1">
                <a:solidFill>
                  <a:srgbClr val="434343"/>
                </a:solidFill>
                <a:latin typeface="Roboto" panose="02000000000000000000" pitchFamily="2" charset="0"/>
                <a:sym typeface="Roboto" panose="02000000000000000000" pitchFamily="2" charset="0"/>
              </a:rPr>
              <a:t>PROGRAMMING</a:t>
            </a:r>
            <a:endParaRPr lang="en-US" altLang="en-US" sz="2800" b="1">
              <a:solidFill>
                <a:srgbClr val="434343"/>
              </a:solidFill>
              <a:latin typeface="Roboto" panose="02000000000000000000" pitchFamily="2" charset="0"/>
            </a:endParaRPr>
          </a:p>
        </p:txBody>
      </p:sp>
      <p:pic>
        <p:nvPicPr>
          <p:cNvPr id="2" name="Grafik 1" descr="Ein Bild, das Menschliches Gesicht, Person, Vorderkopf, Bart enthält.&#10;&#10;KI-generierte Inhalte können fehlerhaft sein.">
            <a:extLst>
              <a:ext uri="{FF2B5EF4-FFF2-40B4-BE49-F238E27FC236}">
                <a16:creationId xmlns:a16="http://schemas.microsoft.com/office/drawing/2014/main" id="{70CE4F0D-FF49-6A9F-BDCE-14662FE85215}"/>
              </a:ext>
            </a:extLst>
          </p:cNvPr>
          <p:cNvPicPr>
            <a:picLocks noChangeAspect="1"/>
          </p:cNvPicPr>
          <p:nvPr/>
        </p:nvPicPr>
        <p:blipFill>
          <a:blip r:embed="rId3"/>
          <a:stretch>
            <a:fillRect/>
          </a:stretch>
        </p:blipFill>
        <p:spPr>
          <a:xfrm>
            <a:off x="3679833" y="317500"/>
            <a:ext cx="1523278" cy="20108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Google Shape;130;p17">
            <a:extLst>
              <a:ext uri="{FF2B5EF4-FFF2-40B4-BE49-F238E27FC236}">
                <a16:creationId xmlns:a16="http://schemas.microsoft.com/office/drawing/2014/main" id="{D6411616-2B4F-A344-C287-CA34733BA027}"/>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Relevant Portfolio, Skills &amp; Knowledge</a:t>
            </a:r>
          </a:p>
        </p:txBody>
      </p:sp>
      <p:sp>
        <p:nvSpPr>
          <p:cNvPr id="133" name="Google Shape;133;p17">
            <a:extLst>
              <a:ext uri="{FF2B5EF4-FFF2-40B4-BE49-F238E27FC236}">
                <a16:creationId xmlns:a16="http://schemas.microsoft.com/office/drawing/2014/main" id="{05F067F0-F49B-3102-EF7C-53A05BFC6EC7}"/>
              </a:ext>
            </a:extLst>
          </p:cNvPr>
          <p:cNvSpPr txBox="1">
            <a:spLocks noGrp="1"/>
          </p:cNvSpPr>
          <p:nvPr>
            <p:ph type="subTitle" idx="1"/>
          </p:nvPr>
        </p:nvSpPr>
        <p:spPr>
          <a:xfrm>
            <a:off x="182563" y="666750"/>
            <a:ext cx="8778875" cy="4321175"/>
          </a:xfrm>
        </p:spPr>
        <p:txBody>
          <a:bodyPr/>
          <a:lstStyle/>
          <a:p>
            <a:pPr>
              <a:lnSpc>
                <a:spcPct val="104000"/>
              </a:lnSpc>
              <a:defRPr/>
            </a:pPr>
            <a:r>
              <a:rPr lang="en-US" sz="1600" b="0" dirty="0">
                <a:solidFill>
                  <a:schemeClr val="bg1"/>
                </a:solidFill>
                <a:latin typeface="+mn-lt"/>
                <a:ea typeface="Roboto"/>
                <a:cs typeface="Roboto"/>
                <a:sym typeface="Roboto"/>
              </a:rPr>
              <a:t>Skills &amp; Knowledge</a:t>
            </a:r>
            <a:endParaRPr lang="de-DE">
              <a:solidFill>
                <a:schemeClr val="bg1"/>
              </a:solidFill>
            </a:endParaRP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Good code reading skills</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Experience in a variety of programming languages</a:t>
            </a:r>
          </a:p>
          <a:p>
            <a:pPr marL="742950" lvl="1" indent="-285750">
              <a:lnSpc>
                <a:spcPct val="104000"/>
              </a:lnSpc>
              <a:buFont typeface="Courier New" panose="020B0604020202020204" pitchFamily="34" charset="0"/>
              <a:buChar char="o"/>
              <a:defRPr/>
            </a:pPr>
            <a:r>
              <a:rPr lang="en-US" sz="1600" dirty="0">
                <a:solidFill>
                  <a:schemeClr val="bg1"/>
                </a:solidFill>
                <a:ea typeface="Roboto"/>
                <a:cs typeface="Roboto"/>
              </a:rPr>
              <a:t>E.g. Java, Python, Ruby, a little C#, among others</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Experience in working with and around code not written by me</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Basic knowledge of various CS Topics (IT Security, software engineering...)</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Work experience in End User Computing (Aspects of which are applicable in Game Development)</a:t>
            </a:r>
          </a:p>
          <a:p>
            <a:pPr marL="285750" indent="-285750">
              <a:lnSpc>
                <a:spcPct val="104000"/>
              </a:lnSpc>
              <a:buFont typeface="Courier New" panose="020B0604020202020204" pitchFamily="34" charset="0"/>
              <a:buChar char="o"/>
              <a:defRPr/>
            </a:pPr>
            <a:endParaRPr lang="en-US" sz="1600" b="0" dirty="0">
              <a:solidFill>
                <a:schemeClr val="bg1"/>
              </a:solidFill>
              <a:ea typeface="Roboto"/>
              <a:cs typeface="Roboto"/>
            </a:endParaRPr>
          </a:p>
        </p:txBody>
      </p:sp>
      <p:sp>
        <p:nvSpPr>
          <p:cNvPr id="25604" name="Google Shape;132;p17">
            <a:extLst>
              <a:ext uri="{FF2B5EF4-FFF2-40B4-BE49-F238E27FC236}">
                <a16:creationId xmlns:a16="http://schemas.microsoft.com/office/drawing/2014/main" id="{24093440-198D-CEDA-D951-925D6811D68C}"/>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B</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ED9F33-9F60-F329-B1E6-A1CF329A3000}"/>
            </a:ext>
          </a:extLst>
        </p:cNvPr>
        <p:cNvGrpSpPr/>
        <p:nvPr/>
      </p:nvGrpSpPr>
      <p:grpSpPr>
        <a:xfrm>
          <a:off x="0" y="0"/>
          <a:ext cx="0" cy="0"/>
          <a:chOff x="0" y="0"/>
          <a:chExt cx="0" cy="0"/>
        </a:xfrm>
      </p:grpSpPr>
      <p:sp>
        <p:nvSpPr>
          <p:cNvPr id="25602" name="Google Shape;130;p17">
            <a:extLst>
              <a:ext uri="{FF2B5EF4-FFF2-40B4-BE49-F238E27FC236}">
                <a16:creationId xmlns:a16="http://schemas.microsoft.com/office/drawing/2014/main" id="{37BB7CAE-1F6F-1397-39AD-8A0585FAFBFF}"/>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Relevant Portfolio, Skills &amp; Knowledge</a:t>
            </a:r>
          </a:p>
        </p:txBody>
      </p:sp>
      <p:sp>
        <p:nvSpPr>
          <p:cNvPr id="133" name="Google Shape;133;p17">
            <a:extLst>
              <a:ext uri="{FF2B5EF4-FFF2-40B4-BE49-F238E27FC236}">
                <a16:creationId xmlns:a16="http://schemas.microsoft.com/office/drawing/2014/main" id="{56E466F8-BC0B-EF1B-E87E-C7D04D72CD08}"/>
              </a:ext>
            </a:extLst>
          </p:cNvPr>
          <p:cNvSpPr txBox="1">
            <a:spLocks noGrp="1"/>
          </p:cNvSpPr>
          <p:nvPr>
            <p:ph type="subTitle" idx="1"/>
          </p:nvPr>
        </p:nvSpPr>
        <p:spPr>
          <a:xfrm>
            <a:off x="182563" y="666750"/>
            <a:ext cx="8778875" cy="4321175"/>
          </a:xfrm>
        </p:spPr>
        <p:txBody>
          <a:bodyPr/>
          <a:lstStyle/>
          <a:p>
            <a:pPr>
              <a:lnSpc>
                <a:spcPct val="104000"/>
              </a:lnSpc>
              <a:defRPr/>
            </a:pPr>
            <a:r>
              <a:rPr lang="en-US" sz="1600" b="0" dirty="0">
                <a:solidFill>
                  <a:schemeClr val="bg1"/>
                </a:solidFill>
                <a:ea typeface="Roboto"/>
                <a:cs typeface="Roboto"/>
              </a:rPr>
              <a:t>Relevant traits &amp; history</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Creative</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Semi-active in Indie/Fan game development for years</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Decent musician</a:t>
            </a:r>
          </a:p>
          <a:p>
            <a:pPr marL="742950" lvl="1" indent="-285750">
              <a:lnSpc>
                <a:spcPct val="104000"/>
              </a:lnSpc>
              <a:buFont typeface="Courier New" panose="020B0604020202020204" pitchFamily="34" charset="0"/>
              <a:buChar char="o"/>
              <a:defRPr/>
            </a:pPr>
            <a:r>
              <a:rPr lang="en-US" sz="1600" dirty="0">
                <a:solidFill>
                  <a:schemeClr val="bg1"/>
                </a:solidFill>
                <a:ea typeface="Roboto"/>
                <a:cs typeface="Roboto"/>
              </a:rPr>
              <a:t>This shows ability to commit to learn and improve a skill</a:t>
            </a:r>
          </a:p>
          <a:p>
            <a:pPr marL="742950" lvl="1" indent="-285750">
              <a:lnSpc>
                <a:spcPct val="104000"/>
              </a:lnSpc>
              <a:buFont typeface="Courier New" panose="020B0604020202020204" pitchFamily="34" charset="0"/>
              <a:buChar char="o"/>
              <a:defRPr/>
            </a:pPr>
            <a:r>
              <a:rPr lang="en-US" sz="1600" dirty="0">
                <a:solidFill>
                  <a:schemeClr val="bg1"/>
                </a:solidFill>
                <a:ea typeface="Roboto"/>
                <a:cs typeface="Roboto"/>
              </a:rPr>
              <a:t>Also this shows the ability to work (play) with others</a:t>
            </a:r>
          </a:p>
          <a:p>
            <a:pPr>
              <a:lnSpc>
                <a:spcPct val="104000"/>
              </a:lnSpc>
              <a:defRPr/>
            </a:pPr>
            <a:endParaRPr lang="en-US" sz="1600" b="0" dirty="0">
              <a:solidFill>
                <a:schemeClr val="bg1"/>
              </a:solidFill>
              <a:ea typeface="Roboto"/>
              <a:cs typeface="Roboto"/>
            </a:endParaRPr>
          </a:p>
          <a:p>
            <a:pPr>
              <a:lnSpc>
                <a:spcPct val="104000"/>
              </a:lnSpc>
              <a:defRPr/>
            </a:pPr>
            <a:r>
              <a:rPr lang="en-US" sz="1600" b="0" dirty="0">
                <a:solidFill>
                  <a:schemeClr val="bg1"/>
                </a:solidFill>
                <a:ea typeface="Roboto"/>
                <a:cs typeface="Roboto"/>
              </a:rPr>
              <a:t>Activities in the past and in preparation</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Learned different Game Engines / Frameworks</a:t>
            </a:r>
          </a:p>
          <a:p>
            <a:pPr marL="742950" lvl="1" indent="-285750">
              <a:lnSpc>
                <a:spcPct val="104000"/>
              </a:lnSpc>
              <a:buFont typeface="Courier New" panose="020B0604020202020204" pitchFamily="34" charset="0"/>
              <a:buChar char="o"/>
              <a:defRPr/>
            </a:pPr>
            <a:r>
              <a:rPr lang="en-US" sz="1600" dirty="0">
                <a:solidFill>
                  <a:schemeClr val="bg1"/>
                </a:solidFill>
                <a:ea typeface="Roboto"/>
                <a:cs typeface="Roboto"/>
              </a:rPr>
              <a:t>Godot, Unity, RMXP</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Actively looking for information on Game Development</a:t>
            </a:r>
          </a:p>
          <a:p>
            <a:pPr marL="285750" indent="-285750">
              <a:lnSpc>
                <a:spcPct val="104000"/>
              </a:lnSpc>
              <a:buFont typeface="Courier New" panose="020B0604020202020204" pitchFamily="34" charset="0"/>
              <a:buChar char="o"/>
              <a:defRPr/>
            </a:pPr>
            <a:r>
              <a:rPr lang="en-US" sz="1600" b="0" dirty="0">
                <a:solidFill>
                  <a:schemeClr val="bg1"/>
                </a:solidFill>
                <a:ea typeface="Roboto"/>
                <a:cs typeface="Roboto"/>
              </a:rPr>
              <a:t>Tinkering on projects of my own</a:t>
            </a:r>
          </a:p>
        </p:txBody>
      </p:sp>
      <p:sp>
        <p:nvSpPr>
          <p:cNvPr id="25604" name="Google Shape;132;p17">
            <a:extLst>
              <a:ext uri="{FF2B5EF4-FFF2-40B4-BE49-F238E27FC236}">
                <a16:creationId xmlns:a16="http://schemas.microsoft.com/office/drawing/2014/main" id="{FEEDA53D-97D5-C077-F9B1-A6FE53AE4437}"/>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B</a:t>
            </a:r>
          </a:p>
        </p:txBody>
      </p:sp>
    </p:spTree>
    <p:extLst>
      <p:ext uri="{BB962C8B-B14F-4D97-AF65-F5344CB8AC3E}">
        <p14:creationId xmlns:p14="http://schemas.microsoft.com/office/powerpoint/2010/main" val="3715698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C59235-DDEE-5777-085E-C728323747DF}"/>
            </a:ext>
          </a:extLst>
        </p:cNvPr>
        <p:cNvGrpSpPr/>
        <p:nvPr/>
      </p:nvGrpSpPr>
      <p:grpSpPr>
        <a:xfrm>
          <a:off x="0" y="0"/>
          <a:ext cx="0" cy="0"/>
          <a:chOff x="0" y="0"/>
          <a:chExt cx="0" cy="0"/>
        </a:xfrm>
      </p:grpSpPr>
      <p:sp>
        <p:nvSpPr>
          <p:cNvPr id="25602" name="Google Shape;130;p17">
            <a:extLst>
              <a:ext uri="{FF2B5EF4-FFF2-40B4-BE49-F238E27FC236}">
                <a16:creationId xmlns:a16="http://schemas.microsoft.com/office/drawing/2014/main" id="{CD354CF4-33FC-1017-728A-32052E8B6F2F}"/>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Relevant Portfolio, Skills &amp; Knowledge</a:t>
            </a:r>
          </a:p>
        </p:txBody>
      </p:sp>
      <p:sp>
        <p:nvSpPr>
          <p:cNvPr id="133" name="Google Shape;133;p17">
            <a:extLst>
              <a:ext uri="{FF2B5EF4-FFF2-40B4-BE49-F238E27FC236}">
                <a16:creationId xmlns:a16="http://schemas.microsoft.com/office/drawing/2014/main" id="{7FB7238E-2016-6A27-8041-4323C5F2FD4E}"/>
              </a:ext>
            </a:extLst>
          </p:cNvPr>
          <p:cNvSpPr txBox="1">
            <a:spLocks noGrp="1"/>
          </p:cNvSpPr>
          <p:nvPr>
            <p:ph type="subTitle" idx="1"/>
          </p:nvPr>
        </p:nvSpPr>
        <p:spPr>
          <a:xfrm>
            <a:off x="182563" y="666750"/>
            <a:ext cx="8778875" cy="4321175"/>
          </a:xfrm>
        </p:spPr>
        <p:txBody>
          <a:bodyPr/>
          <a:lstStyle/>
          <a:p>
            <a:pPr eaLnBrk="1" fontAlgn="auto" hangingPunct="1">
              <a:lnSpc>
                <a:spcPct val="104000"/>
              </a:lnSpc>
              <a:buClr>
                <a:srgbClr val="FFFFFF"/>
              </a:buClr>
              <a:buSzPts val="1000"/>
              <a:defRPr/>
            </a:pPr>
            <a:r>
              <a:rPr lang="en-US" sz="1600" b="0" dirty="0">
                <a:solidFill>
                  <a:schemeClr val="bg1"/>
                </a:solidFill>
                <a:latin typeface="+mn-lt"/>
                <a:ea typeface="Roboto"/>
                <a:cs typeface="Roboto"/>
              </a:rPr>
              <a:t>Lack of Portfolio images:</a:t>
            </a:r>
          </a:p>
          <a:p>
            <a:pPr>
              <a:lnSpc>
                <a:spcPct val="104000"/>
              </a:lnSpc>
              <a:buSzPts val="1000"/>
              <a:defRPr/>
            </a:pPr>
            <a:r>
              <a:rPr lang="en-US" sz="1600" b="0" dirty="0">
                <a:solidFill>
                  <a:schemeClr val="bg1"/>
                </a:solidFill>
                <a:latin typeface="+mn-lt"/>
                <a:ea typeface="Roboto"/>
                <a:cs typeface="Roboto"/>
              </a:rPr>
              <a:t>The glaring lack of Portfolio images can be explained with the following:</a:t>
            </a:r>
          </a:p>
          <a:p>
            <a:pPr>
              <a:lnSpc>
                <a:spcPct val="104000"/>
              </a:lnSpc>
              <a:buSzPts val="1000"/>
              <a:defRPr/>
            </a:pPr>
            <a:r>
              <a:rPr lang="en-US" sz="1600" b="0" dirty="0">
                <a:solidFill>
                  <a:schemeClr val="bg1"/>
                </a:solidFill>
                <a:latin typeface="+mn-lt"/>
                <a:ea typeface="Roboto"/>
                <a:cs typeface="Roboto"/>
              </a:rPr>
              <a:t>Most of projects sadly did not make it into the visual stage.</a:t>
            </a:r>
          </a:p>
          <a:p>
            <a:pPr>
              <a:lnSpc>
                <a:spcPct val="104000"/>
              </a:lnSpc>
              <a:buSzPts val="1000"/>
              <a:defRPr/>
            </a:pPr>
            <a:r>
              <a:rPr lang="en-US" sz="1600" b="0" dirty="0">
                <a:solidFill>
                  <a:schemeClr val="bg1"/>
                </a:solidFill>
                <a:latin typeface="+mn-lt"/>
                <a:ea typeface="Roboto"/>
                <a:cs typeface="Roboto"/>
              </a:rPr>
              <a:t>Some projects are also lost to old devices etc.</a:t>
            </a:r>
          </a:p>
          <a:p>
            <a:pPr>
              <a:lnSpc>
                <a:spcPct val="104000"/>
              </a:lnSpc>
              <a:buSzPts val="1000"/>
              <a:defRPr/>
            </a:pPr>
            <a:r>
              <a:rPr lang="en-US" sz="1600" b="0" dirty="0">
                <a:solidFill>
                  <a:schemeClr val="bg1"/>
                </a:solidFill>
                <a:latin typeface="+mn-lt"/>
                <a:ea typeface="Roboto"/>
                <a:cs typeface="Roboto"/>
              </a:rPr>
              <a:t>In the interview, I would be able to show proof of good-</a:t>
            </a:r>
            <a:r>
              <a:rPr lang="en-US" sz="1600" b="0" dirty="0" err="1">
                <a:solidFill>
                  <a:schemeClr val="bg1"/>
                </a:solidFill>
                <a:latin typeface="+mn-lt"/>
                <a:ea typeface="Roboto"/>
                <a:cs typeface="Roboto"/>
              </a:rPr>
              <a:t>ish</a:t>
            </a:r>
            <a:r>
              <a:rPr lang="en-US" sz="1600" b="0" dirty="0">
                <a:solidFill>
                  <a:schemeClr val="bg1"/>
                </a:solidFill>
                <a:latin typeface="+mn-lt"/>
                <a:ea typeface="Roboto"/>
                <a:cs typeface="Roboto"/>
              </a:rPr>
              <a:t> grades in programming related modules in university.</a:t>
            </a:r>
          </a:p>
        </p:txBody>
      </p:sp>
      <p:sp>
        <p:nvSpPr>
          <p:cNvPr id="25604" name="Google Shape;132;p17">
            <a:extLst>
              <a:ext uri="{FF2B5EF4-FFF2-40B4-BE49-F238E27FC236}">
                <a16:creationId xmlns:a16="http://schemas.microsoft.com/office/drawing/2014/main" id="{C42D8E7A-2E67-17F9-A5C8-766B12FA5ED6}"/>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B</a:t>
            </a:r>
          </a:p>
        </p:txBody>
      </p:sp>
    </p:spTree>
    <p:extLst>
      <p:ext uri="{BB962C8B-B14F-4D97-AF65-F5344CB8AC3E}">
        <p14:creationId xmlns:p14="http://schemas.microsoft.com/office/powerpoint/2010/main" val="2036600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Google Shape;109;p14">
            <a:extLst>
              <a:ext uri="{FF2B5EF4-FFF2-40B4-BE49-F238E27FC236}">
                <a16:creationId xmlns:a16="http://schemas.microsoft.com/office/drawing/2014/main" id="{733E70A3-7CCB-B0E5-B3EF-B673F08B0875}"/>
              </a:ext>
            </a:extLst>
          </p:cNvPr>
          <p:cNvSpPr txBox="1">
            <a:spLocks noGrp="1"/>
          </p:cNvSpPr>
          <p:nvPr>
            <p:ph type="title"/>
          </p:nvPr>
        </p:nvSpPr>
        <p:spPr>
          <a:xfrm>
            <a:off x="182563" y="2925763"/>
            <a:ext cx="2743200" cy="1552575"/>
          </a:xfrm>
        </p:spPr>
        <p:txBody>
          <a:bodyPr/>
          <a:lstStyle/>
          <a:p>
            <a:pPr eaLnBrk="1" hangingPunct="1">
              <a:spcBef>
                <a:spcPct val="0"/>
              </a:spcBef>
              <a:spcAft>
                <a:spcPct val="0"/>
              </a:spcAft>
              <a:buClr>
                <a:srgbClr val="FFFFFF"/>
              </a:buClr>
              <a:buFont typeface="Roboto Light" panose="02000000000000000000" pitchFamily="2" charset="0"/>
              <a:buNone/>
            </a:pPr>
            <a:r>
              <a:rPr lang="en-GB"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End of Presentation</a:t>
            </a:r>
          </a:p>
        </p:txBody>
      </p:sp>
      <p:pic>
        <p:nvPicPr>
          <p:cNvPr id="27651" name="Picture 3" descr="A cartoon of a dragon holding a sword&#10;&#10;Description automatically generated">
            <a:extLst>
              <a:ext uri="{FF2B5EF4-FFF2-40B4-BE49-F238E27FC236}">
                <a16:creationId xmlns:a16="http://schemas.microsoft.com/office/drawing/2014/main" id="{E901F059-76F9-05F3-067D-A049D9BFD79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4663" y="784225"/>
            <a:ext cx="2271712" cy="2066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2" name="Google Shape;110;p14">
            <a:extLst>
              <a:ext uri="{FF2B5EF4-FFF2-40B4-BE49-F238E27FC236}">
                <a16:creationId xmlns:a16="http://schemas.microsoft.com/office/drawing/2014/main" id="{BA10928E-A77F-CC93-026E-1500A59508CF}"/>
              </a:ext>
            </a:extLst>
          </p:cNvPr>
          <p:cNvSpPr txBox="1">
            <a:spLocks noGrp="1"/>
          </p:cNvSpPr>
          <p:nvPr>
            <p:ph type="body" idx="2"/>
          </p:nvPr>
        </p:nvSpPr>
        <p:spPr>
          <a:xfrm>
            <a:off x="3222625" y="274638"/>
            <a:ext cx="5646738" cy="4598987"/>
          </a:xfrm>
        </p:spPr>
        <p:txBody>
          <a:bodyPr/>
          <a:lstStyle/>
          <a:p>
            <a:pPr marL="0" indent="0" eaLnBrk="1" hangingPunct="1">
              <a:lnSpc>
                <a:spcPct val="104000"/>
              </a:lnSpc>
              <a:spcBef>
                <a:spcPct val="0"/>
              </a:spcBef>
              <a:spcAft>
                <a:spcPct val="0"/>
              </a:spcAft>
              <a:buClr>
                <a:srgbClr val="FFFFFF"/>
              </a:buClr>
              <a:buFont typeface="Roboto" panose="02000000000000000000" pitchFamily="2" charset="0"/>
              <a:buNone/>
            </a:pPr>
            <a:r>
              <a:rPr lang="en-GB" altLang="en-US" sz="2400">
                <a:solidFill>
                  <a:srgbClr val="FFFFFF"/>
                </a:solidFill>
                <a:latin typeface="Roboto" panose="02000000000000000000" pitchFamily="2" charset="0"/>
                <a:cs typeface="Arial" panose="020B0604020202020204" pitchFamily="34" charset="0"/>
                <a:sym typeface="Roboto" panose="02000000000000000000" pitchFamily="2" charset="0"/>
              </a:rPr>
              <a:t>IMPORTANT:</a:t>
            </a:r>
            <a:r>
              <a:rPr lang="en-GB" altLang="en-US" sz="1600">
                <a:solidFill>
                  <a:srgbClr val="FFFFFF"/>
                </a:solidFill>
                <a:latin typeface="Roboto" panose="02000000000000000000" pitchFamily="2" charset="0"/>
                <a:cs typeface="Arial" panose="020B0604020202020204" pitchFamily="34" charset="0"/>
                <a:sym typeface="Roboto" panose="02000000000000000000" pitchFamily="2" charset="0"/>
              </a:rPr>
              <a:t>  </a:t>
            </a:r>
            <a:endParaRPr lang="en-US" altLang="en-US" sz="10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endParaRPr lang="en-GB" altLang="en-US" sz="16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r>
              <a:rPr lang="en-GB" altLang="en-US" sz="1600">
                <a:solidFill>
                  <a:srgbClr val="FFFFFF"/>
                </a:solidFill>
                <a:latin typeface="Roboto" panose="02000000000000000000" pitchFamily="2" charset="0"/>
                <a:cs typeface="Arial" panose="020B0604020202020204" pitchFamily="34" charset="0"/>
                <a:sym typeface="Roboto" panose="02000000000000000000" pitchFamily="2" charset="0"/>
              </a:rPr>
              <a:t>Before uploading to ’My Online Application’ please rename this document using the following naming convention: </a:t>
            </a:r>
            <a:endPar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endPar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endParaRPr lang="en-GB" altLang="en-US" sz="16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r>
              <a:rPr lang="en-US" altLang="en-US" sz="1600" b="1">
                <a:solidFill>
                  <a:schemeClr val="bg1"/>
                </a:solidFill>
                <a:latin typeface="Roboto" panose="02000000000000000000" pitchFamily="2" charset="0"/>
                <a:cs typeface="Arial" panose="020B0604020202020204" pitchFamily="34" charset="0"/>
                <a:sym typeface="Roboto" panose="02000000000000000000" pitchFamily="2" charset="0"/>
              </a:rPr>
              <a:t>firstname_familyname_studentnumber_intake_2025-26.ppt</a:t>
            </a:r>
            <a:endParaRPr lang="en-GB" altLang="en-US" sz="1100" b="1">
              <a:solidFill>
                <a:schemeClr val="bg1"/>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endParaRPr lang="en-GB" altLang="en-US" sz="16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endParaRPr lang="en-GB" altLang="en-US" sz="16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endParaRPr lang="en-GB" altLang="en-US" sz="16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r>
              <a:rPr lang="en-GB" altLang="en-US" sz="1600">
                <a:solidFill>
                  <a:srgbClr val="FFFFFF"/>
                </a:solidFill>
                <a:latin typeface="Roboto" panose="02000000000000000000" pitchFamily="2" charset="0"/>
                <a:cs typeface="Arial" panose="020B0604020202020204" pitchFamily="34" charset="0"/>
                <a:sym typeface="Roboto" panose="02000000000000000000" pitchFamily="2" charset="0"/>
              </a:rPr>
              <a:t>Thank you for participating in the intake for</a:t>
            </a:r>
            <a:endPar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ct val="0"/>
              </a:spcBef>
              <a:spcAft>
                <a:spcPct val="0"/>
              </a:spcAft>
              <a:buClr>
                <a:srgbClr val="FFFFFF"/>
              </a:buClr>
              <a:buFont typeface="Roboto" panose="02000000000000000000" pitchFamily="2" charset="0"/>
              <a:buNone/>
            </a:pPr>
            <a:r>
              <a:rPr lang="en-GB" altLang="en-US" sz="1600">
                <a:solidFill>
                  <a:srgbClr val="FFFFFF"/>
                </a:solidFill>
                <a:latin typeface="Roboto" panose="02000000000000000000" pitchFamily="2" charset="0"/>
                <a:cs typeface="Arial" panose="020B0604020202020204" pitchFamily="34" charset="0"/>
                <a:sym typeface="Roboto" panose="02000000000000000000" pitchFamily="2" charset="0"/>
              </a:rPr>
              <a:t>CMGT Games @ Breda University of Applied Sciences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Google Shape;109;p14">
            <a:extLst>
              <a:ext uri="{FF2B5EF4-FFF2-40B4-BE49-F238E27FC236}">
                <a16:creationId xmlns:a16="http://schemas.microsoft.com/office/drawing/2014/main" id="{8C255252-2F32-7096-5AE1-0785A9E19878}"/>
              </a:ext>
            </a:extLst>
          </p:cNvPr>
          <p:cNvSpPr txBox="1">
            <a:spLocks noGrp="1"/>
          </p:cNvSpPr>
          <p:nvPr>
            <p:ph type="title"/>
          </p:nvPr>
        </p:nvSpPr>
        <p:spPr>
          <a:xfrm>
            <a:off x="182563" y="2925763"/>
            <a:ext cx="2743200" cy="1552575"/>
          </a:xfrm>
        </p:spPr>
        <p:txBody>
          <a:bodyPr/>
          <a:lstStyle/>
          <a:p>
            <a:pPr eaLnBrk="1" hangingPunct="1">
              <a:spcBef>
                <a:spcPct val="0"/>
              </a:spcBef>
              <a:spcAft>
                <a:spcPct val="0"/>
              </a:spcAft>
              <a:buClr>
                <a:srgbClr val="FFFFFF"/>
              </a:buClr>
              <a:buFont typeface="Roboto Light" panose="02000000000000000000" pitchFamily="2" charset="0"/>
              <a:buNone/>
            </a:pPr>
            <a:r>
              <a:rPr lang="en-GB"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How To Use</a:t>
            </a:r>
            <a:br>
              <a:rPr lang="en-GB"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br>
            <a:r>
              <a:rPr lang="en-GB"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This Template</a:t>
            </a:r>
          </a:p>
        </p:txBody>
      </p:sp>
      <p:sp>
        <p:nvSpPr>
          <p:cNvPr id="9219" name="Google Shape;110;p14">
            <a:extLst>
              <a:ext uri="{FF2B5EF4-FFF2-40B4-BE49-F238E27FC236}">
                <a16:creationId xmlns:a16="http://schemas.microsoft.com/office/drawing/2014/main" id="{AF462926-1DDA-B145-967A-F445E5E71EA7}"/>
              </a:ext>
            </a:extLst>
          </p:cNvPr>
          <p:cNvSpPr txBox="1">
            <a:spLocks noGrp="1"/>
          </p:cNvSpPr>
          <p:nvPr>
            <p:ph type="body" idx="2"/>
          </p:nvPr>
        </p:nvSpPr>
        <p:spPr>
          <a:xfrm>
            <a:off x="3382963" y="274638"/>
            <a:ext cx="5486400" cy="4598987"/>
          </a:xfrm>
        </p:spPr>
        <p:txBody>
          <a:bodyPr/>
          <a:lstStyle/>
          <a:p>
            <a:pPr marL="0" indent="0" eaLnBrk="1" hangingPunct="1">
              <a:lnSpc>
                <a:spcPct val="104000"/>
              </a:lnSpc>
              <a:spcBef>
                <a:spcPct val="0"/>
              </a:spcBef>
              <a:spcAft>
                <a:spcPct val="0"/>
              </a:spcAft>
              <a:buClr>
                <a:srgbClr val="FFFFFF"/>
              </a:buClr>
              <a:buFont typeface="Roboto" panose="02000000000000000000" pitchFamily="2" charset="0"/>
              <a:buNone/>
            </a:pPr>
            <a:r>
              <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rPr>
              <a:t>As an applicant at Breda University of Applied Sciences for the Creative Media and Games Technologies (CMGT) undergraduate programme you are required to provide evidence that demonstrates your current level and other factors required for pre-selection assessment and potential interview. The course is taught in English, so all submissions must be in English.</a:t>
            </a:r>
          </a:p>
          <a:p>
            <a:pPr marL="0" indent="0" eaLnBrk="1" hangingPunct="1">
              <a:lnSpc>
                <a:spcPct val="104000"/>
              </a:lnSpc>
              <a:spcBef>
                <a:spcPts val="800"/>
              </a:spcBef>
              <a:spcAft>
                <a:spcPct val="0"/>
              </a:spcAft>
              <a:buClr>
                <a:srgbClr val="FFFFFF"/>
              </a:buClr>
              <a:buFont typeface="Roboto" panose="02000000000000000000" pitchFamily="2" charset="0"/>
              <a:buNone/>
            </a:pPr>
            <a:endPar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ts val="800"/>
              </a:spcBef>
              <a:spcAft>
                <a:spcPct val="0"/>
              </a:spcAft>
              <a:buClr>
                <a:srgbClr val="FFFFFF"/>
              </a:buClr>
              <a:buFont typeface="Roboto" panose="02000000000000000000" pitchFamily="2" charset="0"/>
              <a:buNone/>
            </a:pPr>
            <a:r>
              <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rPr>
              <a:t>With the evidence you present here teachers should obtain a clear and comprehensive overview of your current state of progress as well as your general attitude and performance as a student and as an aspiring professional game developer.</a:t>
            </a:r>
          </a:p>
          <a:p>
            <a:pPr marL="0" indent="0" eaLnBrk="1" hangingPunct="1">
              <a:lnSpc>
                <a:spcPct val="104000"/>
              </a:lnSpc>
              <a:spcBef>
                <a:spcPts val="800"/>
              </a:spcBef>
              <a:spcAft>
                <a:spcPct val="0"/>
              </a:spcAft>
              <a:buClr>
                <a:srgbClr val="FFFFFF"/>
              </a:buClr>
              <a:buFont typeface="Roboto" panose="02000000000000000000" pitchFamily="2" charset="0"/>
              <a:buNone/>
            </a:pPr>
            <a:endPar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ts val="800"/>
              </a:spcBef>
              <a:spcAft>
                <a:spcPct val="0"/>
              </a:spcAft>
              <a:buClr>
                <a:srgbClr val="FFFFFF"/>
              </a:buClr>
              <a:buFont typeface="Roboto" panose="02000000000000000000" pitchFamily="2" charset="0"/>
              <a:buNone/>
            </a:pPr>
            <a:r>
              <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rPr>
              <a:t>This presentation is intended to provide you with a well-structured and organised format for doing this effectively. Please follow the directions on each slide to help ensure you supply the information required. Please do not spend time formatting the style of the presentation. Only insert extra slides where it says you can otherwise use the space, word count and font size provided. Also be sure to add your details where requested (for example on the first slide).</a:t>
            </a:r>
          </a:p>
          <a:p>
            <a:pPr marL="0" indent="0" eaLnBrk="1" hangingPunct="1">
              <a:lnSpc>
                <a:spcPct val="104000"/>
              </a:lnSpc>
              <a:spcBef>
                <a:spcPts val="800"/>
              </a:spcBef>
              <a:spcAft>
                <a:spcPct val="0"/>
              </a:spcAft>
              <a:buClr>
                <a:srgbClr val="FFFFFF"/>
              </a:buClr>
              <a:buFont typeface="Roboto" panose="02000000000000000000" pitchFamily="2" charset="0"/>
              <a:buNone/>
            </a:pPr>
            <a:endPar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endParaRPr>
          </a:p>
          <a:p>
            <a:pPr marL="0" indent="0" eaLnBrk="1" hangingPunct="1">
              <a:lnSpc>
                <a:spcPct val="104000"/>
              </a:lnSpc>
              <a:spcBef>
                <a:spcPts val="800"/>
              </a:spcBef>
              <a:spcAft>
                <a:spcPct val="0"/>
              </a:spcAft>
              <a:buClr>
                <a:srgbClr val="FFFFFF"/>
              </a:buClr>
              <a:buFont typeface="Roboto" panose="02000000000000000000" pitchFamily="2" charset="0"/>
              <a:buNone/>
            </a:pPr>
            <a:r>
              <a:rPr lang="en-GB" altLang="en-US" sz="1000">
                <a:solidFill>
                  <a:srgbClr val="FFFFFF"/>
                </a:solidFill>
                <a:latin typeface="Roboto" panose="02000000000000000000" pitchFamily="2" charset="0"/>
                <a:cs typeface="Arial" panose="020B0604020202020204" pitchFamily="34" charset="0"/>
                <a:sym typeface="Roboto" panose="02000000000000000000" pitchFamily="2" charset="0"/>
              </a:rPr>
              <a:t>Make sure to read the assignment carefully (to be found in section B). Evidence needs to be provided in this presentation as well as during the interview (if applicable). </a:t>
            </a:r>
          </a:p>
        </p:txBody>
      </p:sp>
      <p:pic>
        <p:nvPicPr>
          <p:cNvPr id="9220" name="Picture 2" descr="A cartoon of a dragon holding a sword&#10;&#10;Description automatically generated">
            <a:extLst>
              <a:ext uri="{FF2B5EF4-FFF2-40B4-BE49-F238E27FC236}">
                <a16:creationId xmlns:a16="http://schemas.microsoft.com/office/drawing/2014/main" id="{E2672D9D-4885-36B2-C338-8068C37E1C8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4663" y="784225"/>
            <a:ext cx="2271712" cy="2066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Google Shape;130;p17">
            <a:extLst>
              <a:ext uri="{FF2B5EF4-FFF2-40B4-BE49-F238E27FC236}">
                <a16:creationId xmlns:a16="http://schemas.microsoft.com/office/drawing/2014/main" id="{988CD45B-75BC-5C58-C3CC-189074A86111}"/>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cs typeface="Arial" panose="020B0604020202020204" pitchFamily="34" charset="0"/>
                <a:sym typeface="Roboto Light" panose="02000000000000000000" pitchFamily="2" charset="0"/>
              </a:rPr>
              <a:t>Education information</a:t>
            </a:r>
            <a:endPar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endParaRPr>
          </a:p>
        </p:txBody>
      </p:sp>
      <p:sp>
        <p:nvSpPr>
          <p:cNvPr id="133" name="Google Shape;133;p17">
            <a:extLst>
              <a:ext uri="{FF2B5EF4-FFF2-40B4-BE49-F238E27FC236}">
                <a16:creationId xmlns:a16="http://schemas.microsoft.com/office/drawing/2014/main" id="{D651F076-971E-81EA-06BF-8C142BCFFE43}"/>
              </a:ext>
            </a:extLst>
          </p:cNvPr>
          <p:cNvSpPr txBox="1">
            <a:spLocks noGrp="1"/>
          </p:cNvSpPr>
          <p:nvPr>
            <p:ph type="subTitle" idx="1"/>
          </p:nvPr>
        </p:nvSpPr>
        <p:spPr>
          <a:xfrm>
            <a:off x="182563" y="666750"/>
            <a:ext cx="8778875" cy="4321175"/>
          </a:xfrm>
        </p:spPr>
        <p:txBody>
          <a:bodyPr/>
          <a:lstStyle/>
          <a:p>
            <a:pPr eaLnBrk="1" fontAlgn="auto" hangingPunct="1">
              <a:lnSpc>
                <a:spcPct val="104000"/>
              </a:lnSpc>
              <a:buClr>
                <a:srgbClr val="FFFFFF"/>
              </a:buClr>
              <a:buSzPts val="1000"/>
              <a:buFont typeface="Roboto"/>
              <a:buNone/>
              <a:defRPr/>
            </a:pPr>
            <a:r>
              <a:rPr lang="en-GB" sz="1600" b="0" dirty="0">
                <a:solidFill>
                  <a:schemeClr val="bg1">
                    <a:lumMod val="75000"/>
                  </a:schemeClr>
                </a:solidFill>
                <a:latin typeface="+mn-lt"/>
                <a:ea typeface="Roboto"/>
                <a:cs typeface="Roboto"/>
                <a:sym typeface="Roboto"/>
              </a:rPr>
              <a:t>Please state your current education level </a:t>
            </a:r>
          </a:p>
          <a:p>
            <a:pPr eaLnBrk="1" fontAlgn="auto" hangingPunct="1">
              <a:lnSpc>
                <a:spcPct val="104000"/>
              </a:lnSpc>
              <a:buClr>
                <a:srgbClr val="FFFFFF"/>
              </a:buClr>
              <a:buSzPts val="1000"/>
              <a:buFont typeface="Roboto"/>
              <a:buNone/>
              <a:defRPr/>
            </a:pPr>
            <a:r>
              <a:rPr lang="en-GB" sz="1050" b="0" dirty="0">
                <a:solidFill>
                  <a:srgbClr val="FFFFFF"/>
                </a:solidFill>
                <a:latin typeface="+mn-lt"/>
                <a:ea typeface="Roboto"/>
                <a:cs typeface="Roboto"/>
                <a:sym typeface="Roboto"/>
              </a:rPr>
              <a:t>(e.g.: school/college)</a:t>
            </a:r>
          </a:p>
          <a:p>
            <a:pPr marL="171450" indent="-171450" eaLnBrk="1" fontAlgn="auto" hangingPunct="1">
              <a:lnSpc>
                <a:spcPct val="104000"/>
              </a:lnSpc>
              <a:buClr>
                <a:srgbClr val="FFFFFF"/>
              </a:buClr>
              <a:buSzPts val="1000"/>
              <a:buFont typeface="Arial"/>
              <a:buChar char="•"/>
              <a:defRPr/>
            </a:pPr>
            <a:r>
              <a:rPr lang="en-GB" b="0" dirty="0">
                <a:solidFill>
                  <a:srgbClr val="FFFFFF"/>
                </a:solidFill>
                <a:latin typeface="+mn-lt"/>
                <a:ea typeface="Roboto"/>
                <a:cs typeface="Roboto"/>
              </a:rPr>
              <a:t>School</a:t>
            </a:r>
            <a:endParaRPr lang="en-GB" b="0" dirty="0">
              <a:solidFill>
                <a:srgbClr val="FFFFFF"/>
              </a:solidFill>
              <a:latin typeface="+mn-lt"/>
              <a:ea typeface="Roboto"/>
              <a:cs typeface="Roboto"/>
              <a:sym typeface="Roboto"/>
            </a:endParaRPr>
          </a:p>
          <a:p>
            <a:pPr eaLnBrk="1" fontAlgn="auto" hangingPunct="1">
              <a:lnSpc>
                <a:spcPct val="104000"/>
              </a:lnSpc>
              <a:buClr>
                <a:srgbClr val="FFFFFF"/>
              </a:buClr>
              <a:buSzPts val="1000"/>
              <a:buFont typeface="Roboto"/>
              <a:buNone/>
              <a:defRPr/>
            </a:pPr>
            <a:r>
              <a:rPr lang="en-GB" sz="1600" b="0" dirty="0">
                <a:solidFill>
                  <a:schemeClr val="bg1">
                    <a:lumMod val="75000"/>
                  </a:schemeClr>
                </a:solidFill>
                <a:latin typeface="+mn-lt"/>
                <a:ea typeface="Roboto"/>
                <a:cs typeface="Roboto"/>
                <a:sym typeface="Roboto"/>
              </a:rPr>
              <a:t>If you are studying/have studied programming or game development at higher/college level, please state the college name, course and diploma/degree awarded</a:t>
            </a:r>
          </a:p>
          <a:p>
            <a:pPr eaLnBrk="1" fontAlgn="auto" hangingPunct="1">
              <a:lnSpc>
                <a:spcPct val="104000"/>
              </a:lnSpc>
              <a:buClr>
                <a:srgbClr val="FFFFFF"/>
              </a:buClr>
              <a:buSzPts val="1000"/>
              <a:buFont typeface="Roboto"/>
              <a:buNone/>
              <a:defRPr/>
            </a:pPr>
            <a:r>
              <a:rPr lang="en-GB" sz="1050" b="0" dirty="0">
                <a:solidFill>
                  <a:srgbClr val="FFFFFF"/>
                </a:solidFill>
                <a:latin typeface="+mn-lt"/>
                <a:ea typeface="Roboto"/>
                <a:cs typeface="Roboto"/>
                <a:sym typeface="Roboto"/>
              </a:rPr>
              <a:t>(e.g.: Breda University of Applied Science. Creative Media and Game Technologies. Bachelor's Degree)</a:t>
            </a:r>
          </a:p>
          <a:p>
            <a:pPr>
              <a:lnSpc>
                <a:spcPct val="104000"/>
              </a:lnSpc>
              <a:buSzPts val="1000"/>
              <a:buFont typeface="Roboto"/>
              <a:defRPr/>
            </a:pPr>
            <a:r>
              <a:rPr lang="en-GB" sz="1050" b="0" dirty="0">
                <a:solidFill>
                  <a:srgbClr val="FFFFFF"/>
                </a:solidFill>
                <a:ea typeface="Roboto"/>
                <a:cs typeface="Roboto"/>
              </a:rPr>
              <a:t>Philipps-Universität Marburg. Data Science. No degree.</a:t>
            </a:r>
          </a:p>
          <a:p>
            <a:pPr eaLnBrk="1" fontAlgn="auto" hangingPunct="1">
              <a:lnSpc>
                <a:spcPct val="104000"/>
              </a:lnSpc>
              <a:buClr>
                <a:srgbClr val="FFFFFF"/>
              </a:buClr>
              <a:buSzPts val="1000"/>
              <a:defRPr/>
            </a:pPr>
            <a:r>
              <a:rPr lang="en-GB" sz="1050" b="0" dirty="0">
                <a:solidFill>
                  <a:srgbClr val="FFFFFF"/>
                </a:solidFill>
                <a:latin typeface="+mn-lt"/>
                <a:ea typeface="Roboto"/>
                <a:cs typeface="Roboto"/>
              </a:rPr>
              <a:t>Philipps-Universität Marburg. Informatik. No degree.</a:t>
            </a:r>
            <a:endParaRPr lang="en-GB" sz="1050" b="0" dirty="0">
              <a:solidFill>
                <a:srgbClr val="FFFFFF"/>
              </a:solidFill>
              <a:latin typeface="+mn-lt"/>
              <a:ea typeface="Roboto"/>
              <a:cs typeface="Roboto"/>
              <a:sym typeface="Roboto"/>
            </a:endParaRPr>
          </a:p>
          <a:p>
            <a:pPr eaLnBrk="1" fontAlgn="auto" hangingPunct="1">
              <a:lnSpc>
                <a:spcPct val="104000"/>
              </a:lnSpc>
              <a:buClr>
                <a:srgbClr val="FFFFFF"/>
              </a:buClr>
              <a:buSzPts val="1000"/>
              <a:defRPr/>
            </a:pPr>
            <a:r>
              <a:rPr lang="en-GB" sz="1050" b="0" dirty="0">
                <a:solidFill>
                  <a:srgbClr val="FFFFFF"/>
                </a:solidFill>
                <a:latin typeface="+mn-lt"/>
                <a:ea typeface="Roboto"/>
                <a:sym typeface="Roboto"/>
              </a:rPr>
              <a:t>(only for Dutch students. If you are uncertain the answer is no) </a:t>
            </a:r>
            <a:r>
              <a:rPr lang="en-GB" sz="1600" b="0" dirty="0">
                <a:solidFill>
                  <a:srgbClr val="FFFFFF"/>
                </a:solidFill>
                <a:latin typeface="+mn-lt"/>
                <a:ea typeface="Roboto"/>
                <a:sym typeface="Roboto"/>
              </a:rPr>
              <a:t>Have you studied at a </a:t>
            </a:r>
            <a:r>
              <a:rPr lang="en-GB" sz="1600" b="0" dirty="0" err="1">
                <a:solidFill>
                  <a:srgbClr val="FFFFFF"/>
                </a:solidFill>
                <a:latin typeface="+mn-lt"/>
                <a:ea typeface="Roboto"/>
                <a:sym typeface="Roboto"/>
              </a:rPr>
              <a:t>Technasium</a:t>
            </a:r>
            <a:r>
              <a:rPr lang="en-GB" sz="1600" b="0" dirty="0">
                <a:solidFill>
                  <a:srgbClr val="FFFFFF"/>
                </a:solidFill>
                <a:latin typeface="+mn-lt"/>
                <a:ea typeface="Roboto"/>
                <a:sym typeface="Roboto"/>
              </a:rPr>
              <a:t>?</a:t>
            </a:r>
            <a:br>
              <a:rPr lang="en-GB" sz="1050" b="0" dirty="0">
                <a:solidFill>
                  <a:srgbClr val="FFFFFF"/>
                </a:solidFill>
                <a:latin typeface="+mn-lt"/>
                <a:ea typeface="Roboto"/>
                <a:sym typeface="Roboto"/>
              </a:rPr>
            </a:br>
            <a:r>
              <a:rPr lang="en-GB" sz="1050" b="0" dirty="0">
                <a:solidFill>
                  <a:srgbClr val="FFFFFF"/>
                </a:solidFill>
                <a:latin typeface="+mn-lt"/>
                <a:ea typeface="Roboto"/>
                <a:sym typeface="Roboto"/>
              </a:rPr>
              <a:t>(Yes/no)</a:t>
            </a:r>
            <a:endParaRPr lang="en-GB" sz="1600" dirty="0">
              <a:solidFill>
                <a:srgbClr val="FFFFFF"/>
              </a:solidFill>
              <a:latin typeface="Roboto"/>
              <a:ea typeface="Roboto"/>
              <a:cs typeface="Roboto"/>
            </a:endParaRPr>
          </a:p>
        </p:txBody>
      </p:sp>
      <p:sp>
        <p:nvSpPr>
          <p:cNvPr id="11268" name="Google Shape;132;p17">
            <a:extLst>
              <a:ext uri="{FF2B5EF4-FFF2-40B4-BE49-F238E27FC236}">
                <a16:creationId xmlns:a16="http://schemas.microsoft.com/office/drawing/2014/main" id="{E39281D3-4676-5D90-D890-5D340570FCFC}"/>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Google Shape;130;p17">
            <a:extLst>
              <a:ext uri="{FF2B5EF4-FFF2-40B4-BE49-F238E27FC236}">
                <a16:creationId xmlns:a16="http://schemas.microsoft.com/office/drawing/2014/main" id="{AC84269B-0753-5545-EF4C-A45013EC5675}"/>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Programming Assignment – Brief</a:t>
            </a:r>
          </a:p>
        </p:txBody>
      </p:sp>
      <p:sp>
        <p:nvSpPr>
          <p:cNvPr id="13315" name="Google Shape;132;p17">
            <a:extLst>
              <a:ext uri="{FF2B5EF4-FFF2-40B4-BE49-F238E27FC236}">
                <a16:creationId xmlns:a16="http://schemas.microsoft.com/office/drawing/2014/main" id="{89036CFB-E63D-086A-0412-5E8902F7580B}"/>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B</a:t>
            </a:r>
          </a:p>
        </p:txBody>
      </p:sp>
      <p:sp>
        <p:nvSpPr>
          <p:cNvPr id="13316" name="TextBox 3">
            <a:extLst>
              <a:ext uri="{FF2B5EF4-FFF2-40B4-BE49-F238E27FC236}">
                <a16:creationId xmlns:a16="http://schemas.microsoft.com/office/drawing/2014/main" id="{32E4FCFB-13DE-4D5D-F74D-CF29038A8529}"/>
              </a:ext>
            </a:extLst>
          </p:cNvPr>
          <p:cNvSpPr txBox="1">
            <a:spLocks noChangeArrowheads="1"/>
          </p:cNvSpPr>
          <p:nvPr/>
        </p:nvSpPr>
        <p:spPr bwMode="auto">
          <a:xfrm>
            <a:off x="255588" y="1655763"/>
            <a:ext cx="8331200" cy="2170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GB" altLang="en-US" sz="1100">
                <a:solidFill>
                  <a:schemeClr val="bg1"/>
                </a:solidFill>
                <a:latin typeface="Calibri" panose="020F0502020204030204" pitchFamily="34" charset="0"/>
                <a:cs typeface="Calibri" panose="020F0502020204030204" pitchFamily="34" charset="0"/>
              </a:rPr>
              <a:t>We have created this programming assignment to assess your suitability for our educational program. This might be your first experience with programming and game development. We have created a series of tutorials to help you get started. You can find it here: </a:t>
            </a:r>
            <a:r>
              <a:rPr lang="en-GB" altLang="de-DE" sz="1100">
                <a:latin typeface="Calibri" panose="020F0502020204030204" pitchFamily="34" charset="0"/>
                <a:cs typeface="Calibri" panose="020F0502020204030204" pitchFamily="34" charset="0"/>
                <a:hlinkClick r:id="rId3"/>
              </a:rPr>
              <a:t>https://www.3dgep.com/cpp-fast-track-1-getting-started/</a:t>
            </a:r>
            <a:r>
              <a:rPr lang="en-GB" altLang="de-DE" sz="1100">
                <a:latin typeface="Calibri" panose="020F0502020204030204" pitchFamily="34" charset="0"/>
                <a:cs typeface="Calibri" panose="020F0502020204030204" pitchFamily="34" charset="0"/>
              </a:rPr>
              <a:t> </a:t>
            </a:r>
            <a:r>
              <a:rPr lang="en-GB" altLang="en-US" sz="1100">
                <a:solidFill>
                  <a:schemeClr val="bg1"/>
                </a:solidFill>
                <a:latin typeface="Calibri" panose="020F0502020204030204" pitchFamily="34" charset="0"/>
                <a:cs typeface="Calibri" panose="020F0502020204030204" pitchFamily="34" charset="0"/>
              </a:rPr>
              <a:t> We recommend that you follow this tutorial series step-by-step from start to finish. This will take some time and dedication.</a:t>
            </a:r>
            <a:endParaRPr lang="en-US" altLang="en-US" sz="1100">
              <a:solidFill>
                <a:schemeClr val="bg1"/>
              </a:solidFill>
              <a:latin typeface="Calibri" panose="020F0502020204030204" pitchFamily="34" charset="0"/>
              <a:cs typeface="Calibri" panose="020F0502020204030204" pitchFamily="34" charset="0"/>
            </a:endParaRPr>
          </a:p>
          <a:p>
            <a:pPr eaLnBrk="1" hangingPunct="1"/>
            <a:endParaRPr lang="en-GB" altLang="en-US" sz="1100">
              <a:solidFill>
                <a:schemeClr val="bg1"/>
              </a:solidFill>
              <a:latin typeface="Calibri" panose="020F0502020204030204" pitchFamily="34" charset="0"/>
              <a:cs typeface="Calibri" panose="020F0502020204030204" pitchFamily="34" charset="0"/>
            </a:endParaRPr>
          </a:p>
          <a:p>
            <a:pPr eaLnBrk="1" hangingPunct="1"/>
            <a:endParaRPr lang="LID4096" altLang="en-US" sz="1100">
              <a:solidFill>
                <a:schemeClr val="bg1"/>
              </a:solidFill>
              <a:latin typeface="Calibri" panose="020F0502020204030204" pitchFamily="34" charset="0"/>
              <a:cs typeface="Calibri" panose="020F0502020204030204" pitchFamily="34" charset="0"/>
            </a:endParaRPr>
          </a:p>
          <a:p>
            <a:pPr eaLnBrk="1" hangingPunct="1"/>
            <a:r>
              <a:rPr lang="en-GB" altLang="en-US" sz="1100">
                <a:solidFill>
                  <a:schemeClr val="bg1"/>
                </a:solidFill>
                <a:latin typeface="Calibri" panose="020F0502020204030204" pitchFamily="34" charset="0"/>
                <a:cs typeface="Calibri" panose="020F0502020204030204" pitchFamily="34" charset="0"/>
              </a:rPr>
              <a:t>Carefully read the instructions. If something is not clear, please let us know. We don’t expect you to build a commercial quality game for this assignment. Most of you are new to programming and we’ll take this into account when assessing the work. However, we do want to see that you put in effort and that you give it your best. Good luck!</a:t>
            </a:r>
          </a:p>
          <a:p>
            <a:pPr eaLnBrk="1" hangingPunct="1"/>
            <a:endParaRPr lang="en-GB" altLang="en-US" sz="1100">
              <a:latin typeface="Calibri" panose="020F0502020204030204" pitchFamily="34" charset="0"/>
              <a:cs typeface="Calibri" panose="020F0502020204030204" pitchFamily="34" charset="0"/>
            </a:endParaRPr>
          </a:p>
          <a:p>
            <a:pPr eaLnBrk="1" hangingPunct="1"/>
            <a:endParaRPr lang="LID4096" altLang="en-US" sz="1100">
              <a:latin typeface="Calibri" panose="020F0502020204030204" pitchFamily="34" charset="0"/>
              <a:cs typeface="Calibri" panose="020F0502020204030204" pitchFamily="34" charset="0"/>
            </a:endParaRPr>
          </a:p>
          <a:p>
            <a:pPr eaLnBrk="1" hangingPunct="1"/>
            <a:endParaRPr lang="en-GB" altLang="en-US">
              <a:cs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Google Shape;130;p17">
            <a:extLst>
              <a:ext uri="{FF2B5EF4-FFF2-40B4-BE49-F238E27FC236}">
                <a16:creationId xmlns:a16="http://schemas.microsoft.com/office/drawing/2014/main" id="{9B0C6CBE-B333-D0F8-85A5-ADB3042EE7F7}"/>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Programming Assignment – Brief (continued)</a:t>
            </a:r>
          </a:p>
        </p:txBody>
      </p:sp>
      <p:sp>
        <p:nvSpPr>
          <p:cNvPr id="15363" name="Google Shape;132;p17">
            <a:extLst>
              <a:ext uri="{FF2B5EF4-FFF2-40B4-BE49-F238E27FC236}">
                <a16:creationId xmlns:a16="http://schemas.microsoft.com/office/drawing/2014/main" id="{7920357E-B5B6-6461-E79A-74025856A7A5}"/>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B</a:t>
            </a:r>
          </a:p>
        </p:txBody>
      </p:sp>
      <p:sp>
        <p:nvSpPr>
          <p:cNvPr id="4" name="TextBox 3">
            <a:extLst>
              <a:ext uri="{FF2B5EF4-FFF2-40B4-BE49-F238E27FC236}">
                <a16:creationId xmlns:a16="http://schemas.microsoft.com/office/drawing/2014/main" id="{6989779F-281D-0ED4-ACC4-E27D56EA4863}"/>
              </a:ext>
            </a:extLst>
          </p:cNvPr>
          <p:cNvSpPr txBox="1"/>
          <p:nvPr/>
        </p:nvSpPr>
        <p:spPr>
          <a:xfrm>
            <a:off x="355600" y="835025"/>
            <a:ext cx="8331200" cy="4478338"/>
          </a:xfrm>
          <a:prstGeom prst="rect">
            <a:avLst/>
          </a:prstGeom>
          <a:noFill/>
        </p:spPr>
        <p:txBody>
          <a:bodyPr>
            <a:spAutoFit/>
          </a:bodyPr>
          <a:lstStyle/>
          <a:p>
            <a:pPr eaLnBrk="1" fontAlgn="auto" hangingPunct="1">
              <a:spcBef>
                <a:spcPts val="0"/>
              </a:spcBef>
              <a:spcAft>
                <a:spcPts val="0"/>
              </a:spcAft>
              <a:buClr>
                <a:srgbClr val="000000"/>
              </a:buClr>
              <a:buFont typeface="Arial"/>
              <a:buNone/>
              <a:defRPr/>
            </a:pPr>
            <a:r>
              <a:rPr lang="en-GB" sz="1100" b="1" kern="0" dirty="0">
                <a:solidFill>
                  <a:schemeClr val="bg1"/>
                </a:solidFill>
                <a:latin typeface="Calibri"/>
                <a:ea typeface="Calibri" panose="020F0502020204030204" pitchFamily="34" charset="0"/>
                <a:cs typeface="Arial"/>
                <a:sym typeface="Arial"/>
              </a:rPr>
              <a:t>Programming your own Game</a:t>
            </a:r>
            <a:endParaRPr lang="en-GB" sz="1100" b="1" kern="0" dirty="0">
              <a:solidFill>
                <a:schemeClr val="bg1"/>
              </a:solidFill>
              <a:latin typeface="Calibri" panose="020F0502020204030204" pitchFamily="34" charset="0"/>
              <a:ea typeface="Calibri" panose="020F0502020204030204" pitchFamily="34" charset="0"/>
              <a:cs typeface="Arial"/>
              <a:sym typeface="Arial"/>
            </a:endParaRPr>
          </a:p>
          <a:p>
            <a:pPr eaLnBrk="1" fontAlgn="auto" hangingPunct="1">
              <a:spcBef>
                <a:spcPts val="0"/>
              </a:spcBef>
              <a:spcAft>
                <a:spcPts val="0"/>
              </a:spcAft>
              <a:buClr>
                <a:srgbClr val="000000"/>
              </a:buClr>
              <a:buFont typeface="Arial"/>
              <a:buNone/>
              <a:defRPr/>
            </a:pPr>
            <a:endParaRPr lang="en-NL" sz="1100" kern="0" dirty="0">
              <a:solidFill>
                <a:schemeClr val="bg1"/>
              </a:solidFill>
              <a:latin typeface="Calibri" panose="020F0502020204030204" pitchFamily="34" charset="0"/>
              <a:ea typeface="Calibri" panose="020F0502020204030204" pitchFamily="34" charset="0"/>
              <a:cs typeface="Arial"/>
              <a:sym typeface="Arial"/>
            </a:endParaRPr>
          </a:p>
          <a:p>
            <a:pPr eaLnBrk="1" fontAlgn="auto" hangingPunct="1">
              <a:spcBef>
                <a:spcPts val="0"/>
              </a:spcBef>
              <a:spcAft>
                <a:spcPts val="0"/>
              </a:spcAft>
              <a:buClr>
                <a:srgbClr val="000000"/>
              </a:buClr>
              <a:buFont typeface="Arial"/>
              <a:buNone/>
              <a:defRPr/>
            </a:pPr>
            <a:endParaRPr lang="en-NL" sz="1800" kern="0" dirty="0">
              <a:solidFill>
                <a:schemeClr val="bg1"/>
              </a:solidFill>
              <a:latin typeface="Calibri" panose="020F0502020204030204" pitchFamily="34" charset="0"/>
              <a:ea typeface="Calibri" panose="020F0502020204030204" pitchFamily="34" charset="0"/>
              <a:cs typeface="Arial"/>
              <a:sym typeface="Arial"/>
            </a:endParaRPr>
          </a:p>
          <a:p>
            <a:pPr eaLnBrk="1" fontAlgn="auto" hangingPunct="1">
              <a:spcBef>
                <a:spcPts val="0"/>
              </a:spcBef>
              <a:spcAft>
                <a:spcPts val="0"/>
              </a:spcAft>
              <a:buClr>
                <a:srgbClr val="000000"/>
              </a:buClr>
              <a:buFont typeface="Arial"/>
              <a:buNone/>
              <a:defRPr/>
            </a:pPr>
            <a:r>
              <a:rPr lang="en-GB" sz="1100" kern="0" dirty="0">
                <a:solidFill>
                  <a:schemeClr val="bg1"/>
                </a:solidFill>
                <a:latin typeface="Calibri"/>
                <a:ea typeface="Calibri" panose="020F0502020204030204" pitchFamily="34" charset="0"/>
                <a:cs typeface="Arial"/>
                <a:sym typeface="Arial"/>
              </a:rPr>
              <a:t>Requirements:</a:t>
            </a:r>
            <a:endParaRPr lang="en-NL" sz="1100" kern="0" dirty="0">
              <a:solidFill>
                <a:schemeClr val="bg1"/>
              </a:solidFill>
              <a:latin typeface="Calibri" panose="020F0502020204030204" pitchFamily="34" charset="0"/>
              <a:ea typeface="Calibri" panose="020F0502020204030204" pitchFamily="34" charset="0"/>
              <a:cs typeface="Arial"/>
              <a:sym typeface="Arial"/>
            </a:endParaRPr>
          </a:p>
          <a:p>
            <a:pPr eaLnBrk="1" fontAlgn="auto" hangingPunct="1">
              <a:spcBef>
                <a:spcPts val="0"/>
              </a:spcBef>
              <a:spcAft>
                <a:spcPts val="0"/>
              </a:spcAft>
              <a:buClr>
                <a:srgbClr val="000000"/>
              </a:buClr>
              <a:buFont typeface="Arial"/>
              <a:buNone/>
              <a:defRPr/>
            </a:pPr>
            <a:endParaRPr lang="en-NL" sz="1100" kern="0" dirty="0">
              <a:solidFill>
                <a:schemeClr val="bg1"/>
              </a:solidFill>
              <a:latin typeface="Calibri" panose="020F0502020204030204" pitchFamily="34" charset="0"/>
              <a:ea typeface="Calibri" panose="020F0502020204030204" pitchFamily="34" charset="0"/>
              <a:cs typeface="Arial"/>
              <a:sym typeface="Arial"/>
            </a:endParaRPr>
          </a:p>
          <a:p>
            <a:pPr marL="342900" indent="-342900" eaLnBrk="1" fontAlgn="auto" hangingPunct="1">
              <a:spcBef>
                <a:spcPts val="0"/>
              </a:spcBef>
              <a:spcAft>
                <a:spcPts val="0"/>
              </a:spcAft>
              <a:buClr>
                <a:schemeClr val="bg1"/>
              </a:buClr>
              <a:buFont typeface="+mj-lt"/>
              <a:buAutoNum type="arabicParenR"/>
              <a:defRPr/>
            </a:pPr>
            <a:r>
              <a:rPr lang="en-US" sz="1100" kern="0" dirty="0">
                <a:solidFill>
                  <a:schemeClr val="bg1"/>
                </a:solidFill>
                <a:latin typeface="Calibri"/>
                <a:ea typeface="Verdana"/>
                <a:cs typeface="Calibri"/>
                <a:sym typeface="Arial"/>
              </a:rPr>
              <a:t>The theme of your game should </a:t>
            </a:r>
            <a:r>
              <a:rPr lang="en-US" sz="1100" kern="0">
                <a:solidFill>
                  <a:schemeClr val="bg1"/>
                </a:solidFill>
                <a:latin typeface="Calibri"/>
                <a:ea typeface="Verdana"/>
                <a:cs typeface="Calibri"/>
                <a:sym typeface="Arial"/>
              </a:rPr>
              <a:t>be ‘</a:t>
            </a:r>
            <a:r>
              <a:rPr lang="en-US" sz="1100" b="1" kern="0">
                <a:solidFill>
                  <a:schemeClr val="bg1"/>
                </a:solidFill>
                <a:latin typeface="Calibri"/>
                <a:ea typeface="Verdana"/>
                <a:cs typeface="Calibri"/>
                <a:sym typeface="Arial"/>
              </a:rPr>
              <a:t>Collide</a:t>
            </a:r>
            <a:r>
              <a:rPr lang="en-US" sz="1100" kern="0">
                <a:solidFill>
                  <a:schemeClr val="bg1"/>
                </a:solidFill>
                <a:latin typeface="Calibri"/>
                <a:ea typeface="Verdana"/>
                <a:cs typeface="Calibri"/>
                <a:sym typeface="Arial"/>
              </a:rPr>
              <a:t>’. </a:t>
            </a:r>
            <a:r>
              <a:rPr lang="en-GB" sz="1100" kern="0" dirty="0">
                <a:solidFill>
                  <a:schemeClr val="bg1"/>
                </a:solidFill>
                <a:latin typeface="Calibri"/>
                <a:ea typeface="Calibri" panose="020F0502020204030204" pitchFamily="34" charset="0"/>
                <a:cs typeface="Calibri"/>
                <a:sym typeface="Arial"/>
              </a:rPr>
              <a:t>You can interpret the theme from very literal to very abstract.</a:t>
            </a:r>
            <a:endParaRPr lang="en-NL" sz="1100" kern="0" dirty="0">
              <a:solidFill>
                <a:schemeClr val="bg1"/>
              </a:solidFill>
              <a:latin typeface="Calibri"/>
              <a:ea typeface="Calibri" panose="020F0502020204030204" pitchFamily="34" charset="0"/>
              <a:cs typeface="Calibri"/>
              <a:sym typeface="Arial"/>
            </a:endParaRPr>
          </a:p>
          <a:p>
            <a:pPr marL="342900" indent="-342900" eaLnBrk="1" fontAlgn="auto" hangingPunct="1">
              <a:spcBef>
                <a:spcPts val="0"/>
              </a:spcBef>
              <a:spcAft>
                <a:spcPts val="0"/>
              </a:spcAft>
              <a:buClr>
                <a:schemeClr val="bg1"/>
              </a:buClr>
              <a:buFont typeface="+mj-lt"/>
              <a:buAutoNum type="arabicParenR"/>
              <a:defRPr/>
            </a:pPr>
            <a:r>
              <a:rPr lang="en-US" sz="1100" kern="0" dirty="0">
                <a:solidFill>
                  <a:schemeClr val="bg1"/>
                </a:solidFill>
                <a:latin typeface="Calibri"/>
                <a:ea typeface="Verdana"/>
                <a:cs typeface="Calibri"/>
                <a:sym typeface="Arial"/>
              </a:rPr>
              <a:t>The game must be written in </a:t>
            </a:r>
            <a:r>
              <a:rPr lang="en-US" sz="1100" b="1" kern="0" dirty="0">
                <a:solidFill>
                  <a:schemeClr val="bg1"/>
                </a:solidFill>
                <a:latin typeface="Calibri"/>
                <a:ea typeface="Verdana"/>
                <a:cs typeface="Calibri"/>
                <a:sym typeface="Arial"/>
              </a:rPr>
              <a:t>C++.</a:t>
            </a:r>
            <a:endParaRPr lang="en-NL" sz="1100" kern="0" dirty="0">
              <a:solidFill>
                <a:schemeClr val="bg1"/>
              </a:solidFill>
              <a:latin typeface="Calibri"/>
              <a:ea typeface="Verdana"/>
              <a:cs typeface="Calibri"/>
              <a:sym typeface="Arial"/>
            </a:endParaRPr>
          </a:p>
          <a:p>
            <a:pPr marL="342900" indent="-342900" eaLnBrk="1" fontAlgn="auto" hangingPunct="1">
              <a:spcBef>
                <a:spcPts val="0"/>
              </a:spcBef>
              <a:spcAft>
                <a:spcPts val="0"/>
              </a:spcAft>
              <a:buClr>
                <a:schemeClr val="bg1"/>
              </a:buClr>
              <a:buFont typeface="+mj-lt"/>
              <a:buAutoNum type="arabicParenR"/>
              <a:defRPr/>
            </a:pPr>
            <a:r>
              <a:rPr lang="en-GB" sz="1100" kern="0" dirty="0">
                <a:solidFill>
                  <a:schemeClr val="bg1"/>
                </a:solidFill>
                <a:latin typeface="Calibri"/>
                <a:ea typeface="Calibri" panose="020F0502020204030204" pitchFamily="34" charset="0"/>
                <a:cs typeface="Calibri"/>
                <a:sym typeface="Arial"/>
              </a:rPr>
              <a:t>The game must have </a:t>
            </a:r>
            <a:r>
              <a:rPr lang="en-GB" sz="1100" b="1" kern="0" dirty="0">
                <a:solidFill>
                  <a:schemeClr val="bg1"/>
                </a:solidFill>
                <a:latin typeface="Calibri"/>
                <a:ea typeface="Calibri" panose="020F0502020204030204" pitchFamily="34" charset="0"/>
                <a:cs typeface="Calibri"/>
                <a:sym typeface="Arial"/>
              </a:rPr>
              <a:t>graphical gameplay</a:t>
            </a:r>
            <a:r>
              <a:rPr lang="en-GB" sz="1100" kern="0" dirty="0">
                <a:solidFill>
                  <a:schemeClr val="bg1"/>
                </a:solidFill>
                <a:latin typeface="Calibri"/>
                <a:ea typeface="Calibri" panose="020F0502020204030204" pitchFamily="34" charset="0"/>
                <a:cs typeface="Calibri"/>
                <a:sym typeface="Arial"/>
              </a:rPr>
              <a:t>.</a:t>
            </a:r>
            <a:endParaRPr lang="en-NL" sz="1100" kern="0" dirty="0">
              <a:solidFill>
                <a:schemeClr val="bg1"/>
              </a:solidFill>
              <a:latin typeface="Calibri" panose="020F0502020204030204" pitchFamily="34" charset="0"/>
              <a:ea typeface="Calibri" panose="020F0502020204030204" pitchFamily="34" charset="0"/>
              <a:cs typeface="Calibri"/>
              <a:sym typeface="Arial"/>
            </a:endParaRPr>
          </a:p>
          <a:p>
            <a:pPr marL="342900" indent="-342900" eaLnBrk="1" fontAlgn="auto" hangingPunct="1">
              <a:spcBef>
                <a:spcPts val="0"/>
              </a:spcBef>
              <a:spcAft>
                <a:spcPts val="0"/>
              </a:spcAft>
              <a:buClr>
                <a:schemeClr val="bg1"/>
              </a:buClr>
              <a:buFont typeface="+mj-lt"/>
              <a:buAutoNum type="arabicParenR"/>
              <a:defRPr/>
            </a:pPr>
            <a:r>
              <a:rPr lang="en-US" sz="1100" u="sng" kern="0" dirty="0">
                <a:solidFill>
                  <a:schemeClr val="bg1"/>
                </a:solidFill>
                <a:latin typeface="Calibri"/>
                <a:ea typeface="Verdana"/>
                <a:cs typeface="Calibri"/>
                <a:sym typeface="Arial"/>
              </a:rPr>
              <a:t>You are allowed to use</a:t>
            </a:r>
            <a:r>
              <a:rPr lang="en-US" sz="1100" kern="0" dirty="0">
                <a:solidFill>
                  <a:schemeClr val="bg1"/>
                </a:solidFill>
                <a:latin typeface="Calibri"/>
                <a:ea typeface="Calibri" panose="020F0502020204030204" pitchFamily="34" charset="0"/>
                <a:cs typeface="Calibri"/>
                <a:sym typeface="Arial"/>
              </a:rPr>
              <a:t> the template from the tutorial series (mentioned above) as a starting point for your own game.</a:t>
            </a:r>
            <a:endParaRPr lang="en-NL" sz="1100" kern="0" dirty="0">
              <a:solidFill>
                <a:schemeClr val="bg1"/>
              </a:solidFill>
              <a:latin typeface="Calibri" panose="020F0502020204030204" pitchFamily="34" charset="0"/>
              <a:ea typeface="Calibri" panose="020F0502020204030204" pitchFamily="34" charset="0"/>
              <a:cs typeface="Calibri"/>
              <a:sym typeface="Arial"/>
            </a:endParaRPr>
          </a:p>
          <a:p>
            <a:pPr marL="342900" indent="-342900" eaLnBrk="1" fontAlgn="auto" hangingPunct="1">
              <a:spcBef>
                <a:spcPts val="0"/>
              </a:spcBef>
              <a:spcAft>
                <a:spcPts val="0"/>
              </a:spcAft>
              <a:buClr>
                <a:schemeClr val="bg1"/>
              </a:buClr>
              <a:buFont typeface="+mj-lt"/>
              <a:buAutoNum type="arabicParenR"/>
              <a:defRPr/>
            </a:pPr>
            <a:r>
              <a:rPr lang="en-GB" sz="1100" kern="0" dirty="0">
                <a:solidFill>
                  <a:schemeClr val="bg1"/>
                </a:solidFill>
                <a:latin typeface="Calibri"/>
                <a:ea typeface="Calibri" panose="020F0502020204030204" pitchFamily="34" charset="0"/>
                <a:cs typeface="Calibri"/>
                <a:sym typeface="Arial"/>
              </a:rPr>
              <a:t>Another highly recommended option is to use SFML which you can find here: </a:t>
            </a:r>
            <a:r>
              <a:rPr lang="en-GB" sz="1100" u="sng" kern="0" dirty="0">
                <a:solidFill>
                  <a:schemeClr val="bg1"/>
                </a:solidFill>
                <a:latin typeface="Calibri"/>
                <a:ea typeface="Calibri" panose="020F0502020204030204" pitchFamily="34" charset="0"/>
                <a:cs typeface="Calibri"/>
                <a:sym typeface="Arial"/>
                <a:hlinkClick r:id="rId3"/>
              </a:rPr>
              <a:t>https://www.sfml-dev.org/</a:t>
            </a:r>
            <a:r>
              <a:rPr lang="en-US" sz="1100" kern="0" dirty="0">
                <a:solidFill>
                  <a:schemeClr val="bg1"/>
                </a:solidFill>
                <a:latin typeface="Calibri"/>
                <a:ea typeface="Verdana"/>
                <a:cs typeface="Calibri"/>
                <a:sym typeface="Arial"/>
              </a:rPr>
              <a:t> SFML is well documented and comes with clear step-by-step </a:t>
            </a:r>
            <a:r>
              <a:rPr lang="en-US" sz="1100" u="sng" kern="0" dirty="0">
                <a:solidFill>
                  <a:schemeClr val="bg1"/>
                </a:solidFill>
                <a:latin typeface="Calibri"/>
                <a:ea typeface="Verdana"/>
                <a:cs typeface="Calibri"/>
                <a:sym typeface="Arial"/>
                <a:hlinkClick r:id="rId4"/>
              </a:rPr>
              <a:t>tutorials</a:t>
            </a:r>
            <a:r>
              <a:rPr lang="en-US" sz="1100" kern="0" dirty="0">
                <a:solidFill>
                  <a:schemeClr val="bg1"/>
                </a:solidFill>
                <a:latin typeface="Calibri"/>
                <a:ea typeface="Verdana"/>
                <a:cs typeface="Calibri"/>
                <a:sym typeface="Arial"/>
              </a:rPr>
              <a:t> to get you started.</a:t>
            </a:r>
            <a:endParaRPr lang="en-NL" sz="1100" kern="0" dirty="0">
              <a:solidFill>
                <a:schemeClr val="bg1"/>
              </a:solidFill>
              <a:latin typeface="Calibri"/>
              <a:ea typeface="Verdana"/>
              <a:cs typeface="Calibri"/>
              <a:sym typeface="Arial"/>
            </a:endParaRPr>
          </a:p>
          <a:p>
            <a:pPr marL="342900" indent="-342900" eaLnBrk="1" fontAlgn="auto" hangingPunct="1">
              <a:spcBef>
                <a:spcPts val="0"/>
              </a:spcBef>
              <a:spcAft>
                <a:spcPts val="0"/>
              </a:spcAft>
              <a:buClr>
                <a:schemeClr val="bg1"/>
              </a:buClr>
              <a:buFont typeface="+mj-lt"/>
              <a:buAutoNum type="arabicParenR"/>
              <a:defRPr/>
            </a:pPr>
            <a:r>
              <a:rPr lang="en-US" sz="1100" kern="0" dirty="0">
                <a:solidFill>
                  <a:schemeClr val="bg1"/>
                </a:solidFill>
                <a:latin typeface="Calibri"/>
                <a:ea typeface="Verdana"/>
                <a:cs typeface="Calibri"/>
                <a:sym typeface="Arial"/>
              </a:rPr>
              <a:t>The game must be your own work, but you are allowed to use external libraries. However</a:t>
            </a:r>
            <a:r>
              <a:rPr lang="en-US" sz="1100" b="1" kern="0" dirty="0">
                <a:solidFill>
                  <a:schemeClr val="bg1"/>
                </a:solidFill>
                <a:latin typeface="Calibri"/>
                <a:ea typeface="Verdana"/>
                <a:cs typeface="Calibri"/>
                <a:sym typeface="Arial"/>
              </a:rPr>
              <a:t>, you are not allowed to use a game engine</a:t>
            </a:r>
            <a:r>
              <a:rPr lang="en-US" sz="1100" kern="0" dirty="0">
                <a:solidFill>
                  <a:schemeClr val="bg1"/>
                </a:solidFill>
                <a:latin typeface="Calibri"/>
                <a:ea typeface="Verdana"/>
                <a:cs typeface="Calibri"/>
                <a:sym typeface="Arial"/>
              </a:rPr>
              <a:t> (like Unity or Unreal Engine)</a:t>
            </a:r>
            <a:endParaRPr lang="en-NL" sz="1100" kern="0" dirty="0">
              <a:solidFill>
                <a:schemeClr val="bg1"/>
              </a:solidFill>
              <a:latin typeface="Calibri"/>
              <a:ea typeface="Verdana"/>
              <a:cs typeface="Calibri"/>
              <a:sym typeface="Arial"/>
            </a:endParaRPr>
          </a:p>
          <a:p>
            <a:pPr marL="342900" indent="-342900" eaLnBrk="1" fontAlgn="auto" hangingPunct="1">
              <a:spcBef>
                <a:spcPts val="0"/>
              </a:spcBef>
              <a:spcAft>
                <a:spcPts val="0"/>
              </a:spcAft>
              <a:buClr>
                <a:schemeClr val="bg1"/>
              </a:buClr>
              <a:buFont typeface="+mj-lt"/>
              <a:buAutoNum type="arabicParenR"/>
              <a:defRPr/>
            </a:pPr>
            <a:r>
              <a:rPr lang="en-GB" sz="1100" kern="0" dirty="0">
                <a:solidFill>
                  <a:schemeClr val="bg1"/>
                </a:solidFill>
                <a:latin typeface="Calibri"/>
                <a:ea typeface="Calibri" panose="020F0502020204030204" pitchFamily="34" charset="0"/>
                <a:cs typeface="Arial"/>
                <a:sym typeface="Arial"/>
              </a:rPr>
              <a:t>You are allowed to use existing art assets (images, 3d models, audio, etc) or use simple shapes (lines, boxes, circles, etc). </a:t>
            </a:r>
            <a:r>
              <a:rPr lang="en-GB" sz="1100" b="1" kern="0" dirty="0">
                <a:solidFill>
                  <a:schemeClr val="bg1"/>
                </a:solidFill>
                <a:latin typeface="Calibri"/>
                <a:ea typeface="Calibri" panose="020F0502020204030204" pitchFamily="34" charset="0"/>
                <a:cs typeface="Arial"/>
                <a:sym typeface="Arial"/>
              </a:rPr>
              <a:t>You will be assessed on the quality of your code, not the quality of the assets. </a:t>
            </a:r>
            <a:r>
              <a:rPr lang="en-GB" sz="1100" kern="0" dirty="0">
                <a:solidFill>
                  <a:schemeClr val="bg1"/>
                </a:solidFill>
                <a:latin typeface="Calibri"/>
                <a:ea typeface="Calibri" panose="020F0502020204030204" pitchFamily="34" charset="0"/>
                <a:cs typeface="Arial"/>
                <a:sym typeface="Arial"/>
              </a:rPr>
              <a:t>Example assets: </a:t>
            </a:r>
            <a:r>
              <a:rPr lang="en-GB" sz="1100" u="sng" kern="0" dirty="0">
                <a:solidFill>
                  <a:schemeClr val="bg1"/>
                </a:solidFill>
                <a:latin typeface="Calibri"/>
                <a:ea typeface="Calibri" panose="020F0502020204030204" pitchFamily="34" charset="0"/>
                <a:cs typeface="Arial"/>
                <a:sym typeface="Arial"/>
                <a:hlinkClick r:id="rId5"/>
              </a:rPr>
              <a:t>https://itch.io/game-assets</a:t>
            </a:r>
            <a:r>
              <a:rPr lang="en-GB" sz="1100" kern="0" dirty="0">
                <a:solidFill>
                  <a:schemeClr val="bg1"/>
                </a:solidFill>
                <a:latin typeface="Calibri"/>
                <a:ea typeface="Calibri" panose="020F0502020204030204" pitchFamily="34" charset="0"/>
                <a:cs typeface="Arial"/>
                <a:sym typeface="Arial"/>
              </a:rPr>
              <a:t> </a:t>
            </a:r>
            <a:endParaRPr lang="en-GB" sz="1100" kern="0" dirty="0">
              <a:solidFill>
                <a:schemeClr val="bg1"/>
              </a:solidFill>
              <a:latin typeface="Calibri" panose="020F0502020204030204" pitchFamily="34" charset="0"/>
              <a:ea typeface="Calibri" panose="020F0502020204030204" pitchFamily="34" charset="0"/>
              <a:cs typeface="Arial"/>
              <a:sym typeface="Arial"/>
            </a:endParaRPr>
          </a:p>
          <a:p>
            <a:pPr marL="342900" indent="-342900" eaLnBrk="1" fontAlgn="auto" hangingPunct="1">
              <a:spcBef>
                <a:spcPts val="0"/>
              </a:spcBef>
              <a:spcAft>
                <a:spcPts val="0"/>
              </a:spcAft>
              <a:buClr>
                <a:schemeClr val="bg1"/>
              </a:buClr>
              <a:buFont typeface="+mj-lt"/>
              <a:buAutoNum type="arabicParenR"/>
              <a:defRPr/>
            </a:pPr>
            <a:r>
              <a:rPr lang="en-GB" sz="1100" kern="0" dirty="0">
                <a:solidFill>
                  <a:schemeClr val="bg1"/>
                </a:solidFill>
                <a:latin typeface="Calibri"/>
                <a:ea typeface="Calibri" panose="020F0502020204030204" pitchFamily="34" charset="0"/>
                <a:cs typeface="Arial"/>
                <a:sym typeface="Arial"/>
              </a:rPr>
              <a:t>If you use existing source code, tutorials and/or art assets from others then state this clearly.</a:t>
            </a:r>
            <a:endParaRPr lang="en-NL" sz="1100" kern="0" dirty="0">
              <a:solidFill>
                <a:schemeClr val="bg1"/>
              </a:solidFill>
              <a:latin typeface="Calibri" panose="020F0502020204030204" pitchFamily="34" charset="0"/>
              <a:ea typeface="Calibri" panose="020F0502020204030204" pitchFamily="34" charset="0"/>
              <a:cs typeface="Arial"/>
              <a:sym typeface="Arial"/>
            </a:endParaRPr>
          </a:p>
          <a:p>
            <a:pPr marL="342900" indent="-342900" eaLnBrk="1" fontAlgn="auto" hangingPunct="1">
              <a:spcBef>
                <a:spcPts val="0"/>
              </a:spcBef>
              <a:spcAft>
                <a:spcPts val="0"/>
              </a:spcAft>
              <a:buClr>
                <a:schemeClr val="bg1"/>
              </a:buClr>
              <a:buFont typeface="+mj-lt"/>
              <a:buAutoNum type="arabicParenR"/>
              <a:defRPr/>
            </a:pPr>
            <a:r>
              <a:rPr lang="en-US" sz="1100" kern="0" dirty="0">
                <a:solidFill>
                  <a:schemeClr val="bg1"/>
                </a:solidFill>
                <a:latin typeface="Calibri"/>
                <a:ea typeface="Calibri" panose="020F0502020204030204" pitchFamily="34" charset="0"/>
                <a:cs typeface="Arial"/>
                <a:sym typeface="Arial"/>
              </a:rPr>
              <a:t>Your game should compile using Visual Studio Community</a:t>
            </a:r>
            <a:r>
              <a:rPr lang="en-US" sz="1100" u="sng" kern="0" dirty="0">
                <a:solidFill>
                  <a:schemeClr val="bg1"/>
                </a:solidFill>
                <a:latin typeface="Calibri"/>
                <a:ea typeface="Calibri" panose="020F0502020204030204" pitchFamily="34" charset="0"/>
                <a:cs typeface="Arial"/>
                <a:sym typeface="Arial"/>
              </a:rPr>
              <a:t> </a:t>
            </a:r>
            <a:r>
              <a:rPr lang="en-GB" sz="1100" kern="0" dirty="0">
                <a:solidFill>
                  <a:schemeClr val="bg1"/>
                </a:solidFill>
                <a:latin typeface="Calibri"/>
                <a:ea typeface="Calibri" panose="020F0502020204030204" pitchFamily="34" charset="0"/>
                <a:cs typeface="Arial"/>
                <a:sym typeface="Arial"/>
              </a:rPr>
              <a:t>(</a:t>
            </a:r>
            <a:r>
              <a:rPr lang="en-GB" sz="1100" u="sng" kern="0" dirty="0">
                <a:solidFill>
                  <a:schemeClr val="bg1"/>
                </a:solidFill>
                <a:latin typeface="Calibri"/>
                <a:ea typeface="Calibri" panose="020F0502020204030204" pitchFamily="34" charset="0"/>
                <a:cs typeface="Arial"/>
                <a:sym typeface="Arial"/>
                <a:hlinkClick r:id="rId6"/>
              </a:rPr>
              <a:t>https://visualstudio.microsoft.com/vs/community</a:t>
            </a:r>
            <a:r>
              <a:rPr lang="en-GB" sz="1100" kern="0" dirty="0">
                <a:solidFill>
                  <a:schemeClr val="bg1"/>
                </a:solidFill>
                <a:latin typeface="Calibri"/>
                <a:ea typeface="Calibri" panose="020F0502020204030204" pitchFamily="34" charset="0"/>
                <a:cs typeface="Arial"/>
                <a:sym typeface="Arial"/>
              </a:rPr>
              <a:t>) which is freely available.</a:t>
            </a:r>
            <a:endParaRPr lang="en-NL" sz="1100" kern="0" dirty="0">
              <a:solidFill>
                <a:schemeClr val="bg1"/>
              </a:solidFill>
              <a:latin typeface="Calibri" panose="020F0502020204030204" pitchFamily="34" charset="0"/>
              <a:ea typeface="Calibri" panose="020F0502020204030204" pitchFamily="34" charset="0"/>
              <a:cs typeface="Arial"/>
              <a:sym typeface="Arial"/>
            </a:endParaRPr>
          </a:p>
          <a:p>
            <a:pPr marL="342900" indent="-342900" eaLnBrk="1" fontAlgn="auto" hangingPunct="1">
              <a:spcBef>
                <a:spcPts val="0"/>
              </a:spcBef>
              <a:spcAft>
                <a:spcPts val="0"/>
              </a:spcAft>
              <a:buClr>
                <a:schemeClr val="bg1"/>
              </a:buClr>
              <a:buFont typeface="+mj-lt"/>
              <a:buAutoNum type="arabicParenR"/>
              <a:defRPr/>
            </a:pPr>
            <a:r>
              <a:rPr lang="en-GB" sz="1100" kern="0" dirty="0">
                <a:solidFill>
                  <a:schemeClr val="bg1"/>
                </a:solidFill>
                <a:latin typeface="Calibri"/>
                <a:ea typeface="Calibri" panose="020F0502020204030204" pitchFamily="34" charset="0"/>
                <a:cs typeface="Arial"/>
                <a:sym typeface="Arial"/>
              </a:rPr>
              <a:t>Your code is well structured and commented.</a:t>
            </a:r>
            <a:endParaRPr lang="en-NL" sz="1100" kern="0" dirty="0">
              <a:solidFill>
                <a:schemeClr val="bg1"/>
              </a:solidFill>
              <a:latin typeface="Calibri" panose="020F0502020204030204" pitchFamily="34" charset="0"/>
              <a:ea typeface="Calibri" panose="020F0502020204030204" pitchFamily="34" charset="0"/>
              <a:cs typeface="Arial"/>
              <a:sym typeface="Arial"/>
            </a:endParaRPr>
          </a:p>
          <a:p>
            <a:pPr marL="342900" indent="-342900" eaLnBrk="1" fontAlgn="auto" hangingPunct="1">
              <a:spcBef>
                <a:spcPts val="0"/>
              </a:spcBef>
              <a:spcAft>
                <a:spcPts val="0"/>
              </a:spcAft>
              <a:buClr>
                <a:schemeClr val="bg1"/>
              </a:buClr>
              <a:buFont typeface="+mj-lt"/>
              <a:buAutoNum type="arabicParenR"/>
              <a:defRPr/>
            </a:pPr>
            <a:r>
              <a:rPr lang="en-GB" sz="1100" kern="0" dirty="0">
                <a:solidFill>
                  <a:schemeClr val="bg1"/>
                </a:solidFill>
                <a:latin typeface="Calibri"/>
                <a:ea typeface="Calibri" panose="020F0502020204030204" pitchFamily="34" charset="0"/>
                <a:cs typeface="Arial"/>
                <a:sym typeface="Arial"/>
              </a:rPr>
              <a:t>You must provide a </a:t>
            </a:r>
            <a:r>
              <a:rPr lang="en-GB" sz="1100" b="1" kern="0" dirty="0">
                <a:solidFill>
                  <a:schemeClr val="bg1"/>
                </a:solidFill>
                <a:latin typeface="Calibri"/>
                <a:ea typeface="Calibri" panose="020F0502020204030204" pitchFamily="34" charset="0"/>
                <a:cs typeface="Arial"/>
                <a:sym typeface="Arial"/>
              </a:rPr>
              <a:t>zip-file</a:t>
            </a:r>
            <a:r>
              <a:rPr lang="en-GB" sz="1100" kern="0" dirty="0">
                <a:solidFill>
                  <a:schemeClr val="bg1"/>
                </a:solidFill>
                <a:latin typeface="Calibri"/>
                <a:ea typeface="Calibri" panose="020F0502020204030204" pitchFamily="34" charset="0"/>
                <a:cs typeface="Arial"/>
                <a:sym typeface="Arial"/>
              </a:rPr>
              <a:t> that contains the full project (including assets, source code and other dependencies) that we can build and run without installing additional software. </a:t>
            </a:r>
            <a:r>
              <a:rPr lang="en-GB" sz="1100" b="1" kern="0" dirty="0">
                <a:solidFill>
                  <a:schemeClr val="bg1"/>
                </a:solidFill>
                <a:latin typeface="Calibri"/>
                <a:ea typeface="Calibri" panose="020F0502020204030204" pitchFamily="34" charset="0"/>
                <a:cs typeface="Arial"/>
                <a:sym typeface="Arial"/>
              </a:rPr>
              <a:t>Test your zip-file before you upload it</a:t>
            </a:r>
            <a:r>
              <a:rPr lang="en-GB" sz="1100" kern="0" dirty="0">
                <a:solidFill>
                  <a:schemeClr val="bg1"/>
                </a:solidFill>
                <a:latin typeface="Calibri"/>
                <a:ea typeface="Calibri" panose="020F0502020204030204" pitchFamily="34" charset="0"/>
                <a:cs typeface="Arial"/>
                <a:sym typeface="Arial"/>
              </a:rPr>
              <a:t>:  extract the zip-file to a new folder and check that you can successfully compile and run your game (in debug and release mode).</a:t>
            </a:r>
            <a:endParaRPr lang="en-NL" sz="1100" kern="0" dirty="0">
              <a:solidFill>
                <a:schemeClr val="bg1"/>
              </a:solidFill>
              <a:latin typeface="Calibri" panose="020F0502020204030204" pitchFamily="34" charset="0"/>
              <a:ea typeface="Calibri" panose="020F0502020204030204" pitchFamily="34" charset="0"/>
              <a:cs typeface="Arial"/>
              <a:sym typeface="Arial"/>
            </a:endParaRPr>
          </a:p>
          <a:p>
            <a:pPr marL="342900" indent="-342900" eaLnBrk="1" fontAlgn="auto" hangingPunct="1">
              <a:spcBef>
                <a:spcPts val="0"/>
              </a:spcBef>
              <a:spcAft>
                <a:spcPts val="0"/>
              </a:spcAft>
              <a:buClr>
                <a:schemeClr val="bg1"/>
              </a:buClr>
              <a:buFont typeface="+mj-lt"/>
              <a:buAutoNum type="arabicParenR"/>
              <a:defRPr/>
            </a:pPr>
            <a:r>
              <a:rPr lang="en-GB" sz="1100" kern="0" dirty="0">
                <a:solidFill>
                  <a:schemeClr val="bg1"/>
                </a:solidFill>
                <a:latin typeface="Calibri"/>
                <a:ea typeface="Calibri" panose="020F0502020204030204" pitchFamily="34" charset="0"/>
                <a:cs typeface="Arial"/>
                <a:sym typeface="Arial"/>
              </a:rPr>
              <a:t>Include a </a:t>
            </a:r>
            <a:r>
              <a:rPr lang="en-GB" sz="1100" b="1" kern="0" dirty="0">
                <a:solidFill>
                  <a:schemeClr val="bg1"/>
                </a:solidFill>
                <a:latin typeface="Calibri"/>
                <a:ea typeface="Calibri" panose="020F0502020204030204" pitchFamily="34" charset="0"/>
                <a:cs typeface="Arial"/>
                <a:sym typeface="Arial"/>
              </a:rPr>
              <a:t>readme.txt</a:t>
            </a:r>
            <a:r>
              <a:rPr lang="en-GB" sz="1100" kern="0" dirty="0">
                <a:solidFill>
                  <a:schemeClr val="bg1"/>
                </a:solidFill>
                <a:latin typeface="Calibri"/>
                <a:ea typeface="Calibri" panose="020F0502020204030204" pitchFamily="34" charset="0"/>
                <a:cs typeface="Arial"/>
                <a:sym typeface="Arial"/>
              </a:rPr>
              <a:t> explaining how to play the game (including which buttons/keys to use)</a:t>
            </a:r>
            <a:endParaRPr lang="en-NL" sz="1100" kern="0" dirty="0">
              <a:solidFill>
                <a:schemeClr val="bg1"/>
              </a:solidFill>
              <a:latin typeface="Calibri" panose="020F0502020204030204" pitchFamily="34" charset="0"/>
              <a:ea typeface="Calibri" panose="020F0502020204030204" pitchFamily="34" charset="0"/>
              <a:cs typeface="Arial"/>
              <a:sym typeface="Arial"/>
            </a:endParaRPr>
          </a:p>
          <a:p>
            <a:pPr eaLnBrk="1" fontAlgn="auto" hangingPunct="1">
              <a:spcBef>
                <a:spcPts val="0"/>
              </a:spcBef>
              <a:spcAft>
                <a:spcPts val="0"/>
              </a:spcAft>
              <a:buClr>
                <a:srgbClr val="000000"/>
              </a:buClr>
              <a:buFont typeface="Arial"/>
              <a:buNone/>
              <a:defRPr/>
            </a:pPr>
            <a:endParaRPr lang="en-NL" sz="1100" kern="0" dirty="0">
              <a:solidFill>
                <a:schemeClr val="bg1"/>
              </a:solidFill>
              <a:latin typeface="Calibri" panose="020F0502020204030204" pitchFamily="34" charset="0"/>
              <a:ea typeface="Calibri" panose="020F0502020204030204" pitchFamily="34" charset="0"/>
              <a:cs typeface="Arial"/>
              <a:sym typeface="Arial"/>
            </a:endParaRPr>
          </a:p>
          <a:p>
            <a:pPr eaLnBrk="1" fontAlgn="auto" hangingPunct="1">
              <a:spcBef>
                <a:spcPts val="0"/>
              </a:spcBef>
              <a:spcAft>
                <a:spcPts val="0"/>
              </a:spcAft>
              <a:buClr>
                <a:srgbClr val="000000"/>
              </a:buClr>
              <a:buFont typeface="Arial"/>
              <a:buNone/>
              <a:defRPr/>
            </a:pPr>
            <a:endParaRPr lang="en-GB" kern="0" dirty="0">
              <a:solidFill>
                <a:schemeClr val="bg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Google Shape;130;p17">
            <a:extLst>
              <a:ext uri="{FF2B5EF4-FFF2-40B4-BE49-F238E27FC236}">
                <a16:creationId xmlns:a16="http://schemas.microsoft.com/office/drawing/2014/main" id="{0755D628-423B-CCF4-2973-BA4E9ECDC3C2}"/>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Programming Assignment – Brief (continued)</a:t>
            </a:r>
          </a:p>
        </p:txBody>
      </p:sp>
      <p:sp>
        <p:nvSpPr>
          <p:cNvPr id="17411" name="Google Shape;132;p17">
            <a:extLst>
              <a:ext uri="{FF2B5EF4-FFF2-40B4-BE49-F238E27FC236}">
                <a16:creationId xmlns:a16="http://schemas.microsoft.com/office/drawing/2014/main" id="{B005FDF1-694A-6977-1D5F-95B284C9826A}"/>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B</a:t>
            </a:r>
          </a:p>
        </p:txBody>
      </p:sp>
      <p:sp>
        <p:nvSpPr>
          <p:cNvPr id="17412" name="Rectangle 5">
            <a:extLst>
              <a:ext uri="{FF2B5EF4-FFF2-40B4-BE49-F238E27FC236}">
                <a16:creationId xmlns:a16="http://schemas.microsoft.com/office/drawing/2014/main" id="{1B87179E-64BC-9859-1778-B7634A3DD556}"/>
              </a:ext>
            </a:extLst>
          </p:cNvPr>
          <p:cNvSpPr>
            <a:spLocks noChangeArrowheads="1"/>
          </p:cNvSpPr>
          <p:nvPr/>
        </p:nvSpPr>
        <p:spPr bwMode="auto">
          <a:xfrm>
            <a:off x="447675" y="20002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GB" altLang="en-US"/>
          </a:p>
        </p:txBody>
      </p:sp>
      <p:pic>
        <p:nvPicPr>
          <p:cNvPr id="17413" name="Picture 1" descr="A screenshot of a video game&#10;&#10;Description automatically generated">
            <a:extLst>
              <a:ext uri="{FF2B5EF4-FFF2-40B4-BE49-F238E27FC236}">
                <a16:creationId xmlns:a16="http://schemas.microsoft.com/office/drawing/2014/main" id="{E866D9B9-EC07-AD09-9EB4-35B3DE19DA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16213" y="814388"/>
            <a:ext cx="3822700" cy="223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4" name="Rectangle 6">
            <a:extLst>
              <a:ext uri="{FF2B5EF4-FFF2-40B4-BE49-F238E27FC236}">
                <a16:creationId xmlns:a16="http://schemas.microsoft.com/office/drawing/2014/main" id="{648B4A76-0784-8258-85A3-A4FC071650BB}"/>
              </a:ext>
            </a:extLst>
          </p:cNvPr>
          <p:cNvSpPr>
            <a:spLocks noChangeArrowheads="1"/>
          </p:cNvSpPr>
          <p:nvPr/>
        </p:nvSpPr>
        <p:spPr bwMode="auto">
          <a:xfrm>
            <a:off x="576263" y="3048000"/>
            <a:ext cx="8289925" cy="1323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ClrTx/>
              <a:buFontTx/>
              <a:buNone/>
            </a:pPr>
            <a:r>
              <a:rPr lang="en-GB" altLang="LID4096" sz="1000">
                <a:solidFill>
                  <a:schemeClr val="bg1"/>
                </a:solidFill>
                <a:cs typeface="Calibri" panose="020F0502020204030204" pitchFamily="34" charset="0"/>
              </a:rPr>
              <a:t>                                                                          (‘Ants’ – An example project from a previous year)</a:t>
            </a:r>
          </a:p>
          <a:p>
            <a:pPr>
              <a:buClrTx/>
              <a:buFontTx/>
              <a:buNone/>
            </a:pPr>
            <a:endParaRPr lang="en-GB" altLang="LID4096" sz="1000">
              <a:solidFill>
                <a:schemeClr val="bg1"/>
              </a:solidFill>
              <a:cs typeface="Calibri" panose="020F0502020204030204" pitchFamily="34" charset="0"/>
            </a:endParaRPr>
          </a:p>
          <a:p>
            <a:pPr>
              <a:buClrTx/>
              <a:buFontTx/>
              <a:buNone/>
            </a:pPr>
            <a:endParaRPr lang="en-GB" altLang="LID4096" sz="1000">
              <a:solidFill>
                <a:schemeClr val="bg1"/>
              </a:solidFill>
              <a:cs typeface="Calibri" panose="020F0502020204030204" pitchFamily="34" charset="0"/>
            </a:endParaRPr>
          </a:p>
          <a:p>
            <a:pPr>
              <a:buClrTx/>
              <a:buFontTx/>
              <a:buNone/>
            </a:pPr>
            <a:endParaRPr lang="en-GB" altLang="LID4096" sz="1000">
              <a:solidFill>
                <a:schemeClr val="bg1"/>
              </a:solidFill>
              <a:cs typeface="Calibri" panose="020F0502020204030204" pitchFamily="34" charset="0"/>
            </a:endParaRPr>
          </a:p>
          <a:p>
            <a:pPr>
              <a:buClrTx/>
              <a:buFontTx/>
              <a:buNone/>
            </a:pPr>
            <a:r>
              <a:rPr lang="en-GB" altLang="LID4096" sz="1000">
                <a:solidFill>
                  <a:schemeClr val="bg1"/>
                </a:solidFill>
                <a:cs typeface="Calibri" panose="020F0502020204030204" pitchFamily="34" charset="0"/>
              </a:rPr>
              <a:t>If you have never programmed before, then along with </a:t>
            </a:r>
            <a:r>
              <a:rPr lang="en-GB" altLang="LID4096" sz="1000">
                <a:solidFill>
                  <a:schemeClr val="tx1"/>
                </a:solidFill>
                <a:cs typeface="Calibri" panose="020F0502020204030204" pitchFamily="34" charset="0"/>
                <a:hlinkClick r:id="rId4"/>
              </a:rPr>
              <a:t>the online tutorials</a:t>
            </a:r>
            <a:r>
              <a:rPr lang="en-GB" altLang="LID4096" sz="1000">
                <a:solidFill>
                  <a:schemeClr val="tx1"/>
                </a:solidFill>
                <a:cs typeface="Calibri" panose="020F0502020204030204" pitchFamily="34" charset="0"/>
              </a:rPr>
              <a:t> </a:t>
            </a:r>
            <a:r>
              <a:rPr lang="en-GB" altLang="LID4096" sz="1000">
                <a:solidFill>
                  <a:schemeClr val="bg1"/>
                </a:solidFill>
                <a:cs typeface="Calibri" panose="020F0502020204030204" pitchFamily="34" charset="0"/>
              </a:rPr>
              <a:t>we mentioned above we also recommend the book </a:t>
            </a:r>
            <a:r>
              <a:rPr lang="en-GB" altLang="LID4096" sz="1000">
                <a:solidFill>
                  <a:schemeClr val="tx1"/>
                </a:solidFill>
                <a:cs typeface="Calibri" panose="020F0502020204030204" pitchFamily="34" charset="0"/>
                <a:hlinkClick r:id="rId5"/>
              </a:rPr>
              <a:t>Beginning C++ Through Game Programming (4th Edition) by Michael Dawson (2006)</a:t>
            </a:r>
            <a:r>
              <a:rPr lang="en-GB" altLang="LID4096" sz="1000">
                <a:solidFill>
                  <a:schemeClr val="tx1"/>
                </a:solidFill>
                <a:cs typeface="Calibri" panose="020F0502020204030204" pitchFamily="34" charset="0"/>
              </a:rPr>
              <a:t> </a:t>
            </a:r>
            <a:r>
              <a:rPr lang="en-GB" altLang="LID4096" sz="1000">
                <a:solidFill>
                  <a:schemeClr val="bg1"/>
                </a:solidFill>
                <a:cs typeface="Calibri" panose="020F0502020204030204" pitchFamily="34" charset="0"/>
              </a:rPr>
              <a:t>published by Course Technology (EAN 9781305109919). Although this book does not go into graphical games, it is still highly recommended that you work through this book before you begin your study as this helps with your C++ foundation. Please sign into Microsoft Teams as soon as possible to get latest information and support.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Google Shape;130;p17">
            <a:extLst>
              <a:ext uri="{FF2B5EF4-FFF2-40B4-BE49-F238E27FC236}">
                <a16:creationId xmlns:a16="http://schemas.microsoft.com/office/drawing/2014/main" id="{FD1F398C-3CDF-1561-D9D8-08869E8D94B2}"/>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Programming Assignment – Summary</a:t>
            </a:r>
          </a:p>
        </p:txBody>
      </p:sp>
      <p:sp>
        <p:nvSpPr>
          <p:cNvPr id="133" name="Google Shape;133;p17">
            <a:extLst>
              <a:ext uri="{FF2B5EF4-FFF2-40B4-BE49-F238E27FC236}">
                <a16:creationId xmlns:a16="http://schemas.microsoft.com/office/drawing/2014/main" id="{B3C52C00-F42E-08F6-919B-F9CE5892712A}"/>
              </a:ext>
            </a:extLst>
          </p:cNvPr>
          <p:cNvSpPr txBox="1">
            <a:spLocks noGrp="1"/>
          </p:cNvSpPr>
          <p:nvPr>
            <p:ph type="subTitle" idx="1"/>
          </p:nvPr>
        </p:nvSpPr>
        <p:spPr>
          <a:xfrm>
            <a:off x="182563" y="666750"/>
            <a:ext cx="8778875" cy="4321175"/>
          </a:xfrm>
        </p:spPr>
        <p:txBody>
          <a:bodyPr/>
          <a:lstStyle/>
          <a:p>
            <a:pPr marL="285750" indent="-285750" eaLnBrk="1" fontAlgn="auto" hangingPunct="1">
              <a:lnSpc>
                <a:spcPct val="104000"/>
              </a:lnSpc>
              <a:buClr>
                <a:srgbClr val="FFFFFF"/>
              </a:buClr>
              <a:buSzPts val="1000"/>
              <a:buFont typeface="Arial" panose="020B0604020202020204" pitchFamily="34" charset="0"/>
              <a:buChar char="•"/>
              <a:defRPr/>
            </a:pPr>
            <a:r>
              <a:rPr lang="en-US" sz="1600" b="0" dirty="0">
                <a:solidFill>
                  <a:schemeClr val="bg1">
                    <a:lumMod val="75000"/>
                  </a:schemeClr>
                </a:solidFill>
                <a:latin typeface="+mn-lt"/>
                <a:ea typeface="Roboto"/>
                <a:cs typeface="Roboto"/>
                <a:sym typeface="Roboto"/>
              </a:rPr>
              <a:t>Did you already have experience with programming? If so, did you use C++ before?</a:t>
            </a:r>
          </a:p>
          <a:p>
            <a:pPr marL="285750" indent="-285750" eaLnBrk="1" fontAlgn="auto" hangingPunct="1">
              <a:lnSpc>
                <a:spcPct val="104000"/>
              </a:lnSpc>
              <a:buClr>
                <a:srgbClr val="FFFFFF"/>
              </a:buClr>
              <a:buSzPts val="1000"/>
              <a:buFont typeface="Arial" panose="020B0604020202020204" pitchFamily="34" charset="0"/>
              <a:buChar char="•"/>
              <a:defRPr/>
            </a:pPr>
            <a:r>
              <a:rPr lang="en-US" sz="1600" b="0" dirty="0">
                <a:solidFill>
                  <a:schemeClr val="bg1">
                    <a:lumMod val="75000"/>
                  </a:schemeClr>
                </a:solidFill>
                <a:latin typeface="+mn-lt"/>
                <a:ea typeface="Roboto"/>
                <a:cs typeface="Roboto"/>
                <a:sym typeface="Roboto"/>
              </a:rPr>
              <a:t>How much time did you spend on the assignment? Give a rough estimate.</a:t>
            </a:r>
            <a:endParaRPr lang="en-US" sz="1600" b="0" dirty="0">
              <a:solidFill>
                <a:schemeClr val="bg1">
                  <a:lumMod val="75000"/>
                </a:schemeClr>
              </a:solidFill>
              <a:latin typeface="+mn-lt"/>
              <a:ea typeface="Roboto"/>
              <a:cs typeface="Roboto"/>
            </a:endParaRPr>
          </a:p>
          <a:p>
            <a:pPr marL="285750" indent="-285750" eaLnBrk="1" fontAlgn="auto" hangingPunct="1">
              <a:lnSpc>
                <a:spcPct val="104000"/>
              </a:lnSpc>
              <a:buClr>
                <a:srgbClr val="FFFFFF"/>
              </a:buClr>
              <a:buSzPts val="1000"/>
              <a:buFont typeface="Arial" panose="020B0604020202020204" pitchFamily="34" charset="0"/>
              <a:buChar char="•"/>
              <a:defRPr/>
            </a:pPr>
            <a:r>
              <a:rPr lang="en-US" sz="1600" b="0" dirty="0">
                <a:solidFill>
                  <a:schemeClr val="bg1">
                    <a:lumMod val="75000"/>
                  </a:schemeClr>
                </a:solidFill>
                <a:latin typeface="+mn-lt"/>
                <a:ea typeface="Roboto"/>
                <a:cs typeface="Roboto"/>
                <a:sym typeface="Roboto"/>
              </a:rPr>
              <a:t>What learning resources did you use?</a:t>
            </a:r>
            <a:endParaRPr lang="en-US" sz="1600" b="0" dirty="0">
              <a:solidFill>
                <a:schemeClr val="bg1">
                  <a:lumMod val="75000"/>
                </a:schemeClr>
              </a:solidFill>
              <a:latin typeface="+mn-lt"/>
              <a:ea typeface="Roboto"/>
              <a:cs typeface="Roboto"/>
            </a:endParaRPr>
          </a:p>
          <a:p>
            <a:pPr marL="285750" indent="-285750">
              <a:lnSpc>
                <a:spcPct val="104000"/>
              </a:lnSpc>
              <a:buClr>
                <a:srgbClr val="FFFFFF"/>
              </a:buClr>
              <a:buSzPts val="1000"/>
              <a:buFont typeface="Arial" panose="020B0604020202020204" pitchFamily="34" charset="0"/>
              <a:buChar char="•"/>
              <a:defRPr/>
            </a:pPr>
            <a:r>
              <a:rPr lang="en-US" sz="1600" b="0" dirty="0">
                <a:solidFill>
                  <a:schemeClr val="bg1"/>
                </a:solidFill>
                <a:latin typeface="+mn-lt"/>
                <a:ea typeface="Roboto"/>
                <a:cs typeface="Roboto"/>
              </a:rPr>
              <a:t>I already had experience with programming due to studying CS related topics in university.</a:t>
            </a:r>
          </a:p>
          <a:p>
            <a:pPr marL="285750" indent="-285750">
              <a:lnSpc>
                <a:spcPct val="104000"/>
              </a:lnSpc>
              <a:buClr>
                <a:srgbClr val="FFFFFF"/>
              </a:buClr>
              <a:buSzPts val="1000"/>
              <a:buFont typeface="Arial" panose="020B0604020202020204" pitchFamily="34" charset="0"/>
              <a:buChar char="•"/>
              <a:defRPr/>
            </a:pPr>
            <a:r>
              <a:rPr lang="en-US" sz="1600" b="0" dirty="0">
                <a:solidFill>
                  <a:schemeClr val="bg1"/>
                </a:solidFill>
                <a:latin typeface="+mn-lt"/>
                <a:ea typeface="Roboto"/>
                <a:cs typeface="Roboto"/>
              </a:rPr>
              <a:t>Due to time constraints I started properly as late as late April. It took me between 50 - 60 hours everything included.</a:t>
            </a:r>
          </a:p>
          <a:p>
            <a:pPr marL="285750" indent="-285750">
              <a:lnSpc>
                <a:spcPct val="104000"/>
              </a:lnSpc>
              <a:buClr>
                <a:srgbClr val="FFFFFF"/>
              </a:buClr>
              <a:buSzPts val="1000"/>
              <a:buFont typeface="Arial" panose="020B0604020202020204" pitchFamily="34" charset="0"/>
              <a:buChar char="•"/>
              <a:defRPr/>
            </a:pPr>
            <a:r>
              <a:rPr lang="en-US" sz="1600" b="0" dirty="0">
                <a:solidFill>
                  <a:schemeClr val="bg1"/>
                </a:solidFill>
                <a:latin typeface="+mn-lt"/>
                <a:ea typeface="Roboto"/>
                <a:cs typeface="Roboto"/>
              </a:rPr>
              <a:t>I used the provided tutorial (3dgep) and official C++ </a:t>
            </a:r>
            <a:r>
              <a:rPr lang="en-US" sz="1600" b="0">
                <a:solidFill>
                  <a:schemeClr val="bg1"/>
                </a:solidFill>
                <a:latin typeface="+mn-lt"/>
                <a:ea typeface="Roboto"/>
                <a:cs typeface="Roboto"/>
              </a:rPr>
              <a:t>Documentation</a:t>
            </a:r>
          </a:p>
        </p:txBody>
      </p:sp>
      <p:sp>
        <p:nvSpPr>
          <p:cNvPr id="19460" name="Google Shape;132;p17">
            <a:extLst>
              <a:ext uri="{FF2B5EF4-FFF2-40B4-BE49-F238E27FC236}">
                <a16:creationId xmlns:a16="http://schemas.microsoft.com/office/drawing/2014/main" id="{6A553396-DA4F-96A7-E15E-0333084D777E}"/>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B</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Google Shape;130;p17">
            <a:extLst>
              <a:ext uri="{FF2B5EF4-FFF2-40B4-BE49-F238E27FC236}">
                <a16:creationId xmlns:a16="http://schemas.microsoft.com/office/drawing/2014/main" id="{7A8AF46C-5CB0-0610-5982-83874F36FA35}"/>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Programming Assignment – Game Description</a:t>
            </a:r>
          </a:p>
        </p:txBody>
      </p:sp>
      <p:sp>
        <p:nvSpPr>
          <p:cNvPr id="133" name="Google Shape;133;p17">
            <a:extLst>
              <a:ext uri="{FF2B5EF4-FFF2-40B4-BE49-F238E27FC236}">
                <a16:creationId xmlns:a16="http://schemas.microsoft.com/office/drawing/2014/main" id="{C56176C2-7F0C-E466-538A-1775B469665C}"/>
              </a:ext>
            </a:extLst>
          </p:cNvPr>
          <p:cNvSpPr txBox="1">
            <a:spLocks noGrp="1"/>
          </p:cNvSpPr>
          <p:nvPr>
            <p:ph type="subTitle" idx="1"/>
          </p:nvPr>
        </p:nvSpPr>
        <p:spPr>
          <a:xfrm>
            <a:off x="182563" y="666750"/>
            <a:ext cx="8778875" cy="4321175"/>
          </a:xfrm>
        </p:spPr>
        <p:txBody>
          <a:bodyPr/>
          <a:lstStyle/>
          <a:p>
            <a:pPr eaLnBrk="1" fontAlgn="auto" hangingPunct="1">
              <a:lnSpc>
                <a:spcPct val="104000"/>
              </a:lnSpc>
              <a:buClr>
                <a:srgbClr val="FFFFFF"/>
              </a:buClr>
              <a:buSzPts val="1000"/>
              <a:buFont typeface="Roboto"/>
              <a:defRPr/>
            </a:pPr>
            <a:r>
              <a:rPr lang="en-US" sz="1600" b="0" dirty="0">
                <a:solidFill>
                  <a:schemeClr val="bg1"/>
                </a:solidFill>
                <a:latin typeface="+mn-lt"/>
                <a:ea typeface="Roboto"/>
                <a:cs typeface="Roboto"/>
              </a:rPr>
              <a:t>The player controls a boulder crushing obstacles, accelerating and slowing down.</a:t>
            </a:r>
          </a:p>
          <a:p>
            <a:pPr>
              <a:lnSpc>
                <a:spcPct val="104000"/>
              </a:lnSpc>
              <a:buSzPts val="1000"/>
              <a:buFont typeface="Roboto"/>
              <a:defRPr/>
            </a:pPr>
            <a:r>
              <a:rPr lang="en-US" sz="1600" b="0" dirty="0">
                <a:solidFill>
                  <a:schemeClr val="bg1"/>
                </a:solidFill>
                <a:latin typeface="+mn-lt"/>
                <a:ea typeface="Roboto"/>
                <a:cs typeface="Roboto"/>
              </a:rPr>
              <a:t>Crushing obstacles gives different currencies.</a:t>
            </a:r>
          </a:p>
          <a:p>
            <a:pPr>
              <a:lnSpc>
                <a:spcPct val="104000"/>
              </a:lnSpc>
              <a:buSzPts val="1000"/>
              <a:buFont typeface="Roboto"/>
              <a:defRPr/>
            </a:pPr>
            <a:r>
              <a:rPr lang="en-US" sz="1600" b="0" dirty="0">
                <a:solidFill>
                  <a:schemeClr val="bg1"/>
                </a:solidFill>
                <a:latin typeface="+mn-lt"/>
                <a:ea typeface="Roboto"/>
                <a:cs typeface="Roboto"/>
              </a:rPr>
              <a:t>When coming to a halt the boulder can be upgraded.</a:t>
            </a:r>
          </a:p>
          <a:p>
            <a:pPr>
              <a:lnSpc>
                <a:spcPct val="104000"/>
              </a:lnSpc>
              <a:buSzPts val="1000"/>
              <a:buFont typeface="Roboto"/>
              <a:defRPr/>
            </a:pPr>
            <a:r>
              <a:rPr lang="en-US" sz="1600" b="0" dirty="0">
                <a:solidFill>
                  <a:schemeClr val="bg1"/>
                </a:solidFill>
                <a:latin typeface="+mn-lt"/>
                <a:ea typeface="Roboto"/>
                <a:cs typeface="Roboto"/>
              </a:rPr>
              <a:t>When breaking, a new Boulder has to be purchased.</a:t>
            </a:r>
          </a:p>
        </p:txBody>
      </p:sp>
      <p:sp>
        <p:nvSpPr>
          <p:cNvPr id="21508" name="Google Shape;132;p17">
            <a:extLst>
              <a:ext uri="{FF2B5EF4-FFF2-40B4-BE49-F238E27FC236}">
                <a16:creationId xmlns:a16="http://schemas.microsoft.com/office/drawing/2014/main" id="{AF3F266D-1C58-C8C1-1740-23B4943052D3}"/>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B</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Google Shape;130;p17">
            <a:extLst>
              <a:ext uri="{FF2B5EF4-FFF2-40B4-BE49-F238E27FC236}">
                <a16:creationId xmlns:a16="http://schemas.microsoft.com/office/drawing/2014/main" id="{BE73E12C-D863-1F69-DD57-2EE105838655}"/>
              </a:ext>
            </a:extLst>
          </p:cNvPr>
          <p:cNvSpPr txBox="1">
            <a:spLocks noGrp="1"/>
          </p:cNvSpPr>
          <p:nvPr>
            <p:ph type="title"/>
          </p:nvPr>
        </p:nvSpPr>
        <p:spPr>
          <a:xfrm>
            <a:off x="666750" y="0"/>
            <a:ext cx="7920038"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GB" altLang="en-US" sz="2000" b="1">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Programming Assignment - Media</a:t>
            </a:r>
          </a:p>
        </p:txBody>
      </p:sp>
      <p:sp>
        <p:nvSpPr>
          <p:cNvPr id="133" name="Google Shape;133;p17">
            <a:extLst>
              <a:ext uri="{FF2B5EF4-FFF2-40B4-BE49-F238E27FC236}">
                <a16:creationId xmlns:a16="http://schemas.microsoft.com/office/drawing/2014/main" id="{DB9F19D0-65F7-2E80-3354-281035805ED9}"/>
              </a:ext>
            </a:extLst>
          </p:cNvPr>
          <p:cNvSpPr txBox="1">
            <a:spLocks noGrp="1"/>
          </p:cNvSpPr>
          <p:nvPr>
            <p:ph type="subTitle" idx="1"/>
          </p:nvPr>
        </p:nvSpPr>
        <p:spPr>
          <a:xfrm>
            <a:off x="182563" y="666750"/>
            <a:ext cx="8778875" cy="4321175"/>
          </a:xfrm>
        </p:spPr>
        <p:txBody>
          <a:bodyPr/>
          <a:lstStyle/>
          <a:p>
            <a:pPr eaLnBrk="1" fontAlgn="auto" hangingPunct="1">
              <a:lnSpc>
                <a:spcPct val="104000"/>
              </a:lnSpc>
              <a:buClr>
                <a:srgbClr val="FFFFFF"/>
              </a:buClr>
              <a:buSzPts val="1000"/>
              <a:buFont typeface="Roboto"/>
              <a:buNone/>
              <a:defRPr/>
            </a:pPr>
            <a:endParaRPr lang="en-US" sz="1600" b="0" dirty="0">
              <a:solidFill>
                <a:schemeClr val="bg1">
                  <a:lumMod val="75000"/>
                </a:schemeClr>
              </a:solidFill>
              <a:latin typeface="+mn-lt"/>
              <a:ea typeface="Roboto"/>
              <a:cs typeface="Roboto"/>
            </a:endParaRPr>
          </a:p>
        </p:txBody>
      </p:sp>
      <p:sp>
        <p:nvSpPr>
          <p:cNvPr id="23556" name="Google Shape;132;p17">
            <a:extLst>
              <a:ext uri="{FF2B5EF4-FFF2-40B4-BE49-F238E27FC236}">
                <a16:creationId xmlns:a16="http://schemas.microsoft.com/office/drawing/2014/main" id="{B41C3FAD-97D6-E809-0942-E43F2427A27A}"/>
              </a:ext>
            </a:extLst>
          </p:cNvPr>
          <p:cNvSpPr txBox="1">
            <a:spLocks noGrp="1"/>
          </p:cNvSpPr>
          <p:nvPr>
            <p:ph type="title" idx="4"/>
          </p:nvPr>
        </p:nvSpPr>
        <p:spPr>
          <a:xfrm>
            <a:off x="0" y="0"/>
            <a:ext cx="576263" cy="573088"/>
          </a:xfrm>
        </p:spPr>
        <p:txBody>
          <a:bodyPr/>
          <a:lstStyle/>
          <a:p>
            <a:pPr eaLnBrk="1" hangingPunct="1">
              <a:spcBef>
                <a:spcPct val="0"/>
              </a:spcBef>
              <a:spcAft>
                <a:spcPct val="0"/>
              </a:spcAft>
              <a:buClr>
                <a:srgbClr val="FFFFFF"/>
              </a:buClr>
              <a:buSzPts val="2000"/>
              <a:buFont typeface="Roboto Light" panose="02000000000000000000" pitchFamily="2" charset="0"/>
              <a:buNone/>
            </a:pPr>
            <a:r>
              <a:rPr lang="en-US" altLang="en-US">
                <a:solidFill>
                  <a:srgbClr val="FFFFFF"/>
                </a:solidFill>
                <a:latin typeface="Roboto" panose="02000000000000000000" pitchFamily="2" charset="0"/>
                <a:ea typeface="Roboto" panose="02000000000000000000" pitchFamily="2" charset="0"/>
                <a:cs typeface="Roboto Light" panose="02000000000000000000" pitchFamily="2" charset="0"/>
                <a:sym typeface="Roboto Light" panose="02000000000000000000" pitchFamily="2" charset="0"/>
              </a:rPr>
              <a:t>B</a:t>
            </a:r>
          </a:p>
        </p:txBody>
      </p:sp>
      <p:pic>
        <p:nvPicPr>
          <p:cNvPr id="2" name="Grafik 1" descr="Ein Bild, das Screenshot, Text, Software, Multimedia-Software enthält.&#10;&#10;KI-generierte Inhalte können fehlerhaft sein.">
            <a:extLst>
              <a:ext uri="{FF2B5EF4-FFF2-40B4-BE49-F238E27FC236}">
                <a16:creationId xmlns:a16="http://schemas.microsoft.com/office/drawing/2014/main" id="{9F741697-2BA3-4B62-8B8E-4215395C7B4B}"/>
              </a:ext>
            </a:extLst>
          </p:cNvPr>
          <p:cNvPicPr>
            <a:picLocks noChangeAspect="1"/>
          </p:cNvPicPr>
          <p:nvPr/>
        </p:nvPicPr>
        <p:blipFill>
          <a:blip r:embed="rId3"/>
          <a:stretch>
            <a:fillRect/>
          </a:stretch>
        </p:blipFill>
        <p:spPr>
          <a:xfrm>
            <a:off x="1486116" y="740832"/>
            <a:ext cx="6178826" cy="4191001"/>
          </a:xfrm>
          <a:prstGeom prst="rect">
            <a:avLst/>
          </a:prstGeom>
        </p:spPr>
      </p:pic>
    </p:spTree>
  </p:cSld>
  <p:clrMapOvr>
    <a:masterClrMapping/>
  </p:clrMapOvr>
</p:sld>
</file>

<file path=ppt/theme/theme1.xml><?xml version="1.0" encoding="utf-8"?>
<a:theme xmlns:a="http://schemas.openxmlformats.org/drawingml/2006/main" name="BUAS Gameday">
  <a:themeElements>
    <a:clrScheme name="Custom 2">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B1C9EF"/>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b26250ba-f75e-4f55-b0ed-c4c04853cd34" xsi:nil="true"/>
    <lcf76f155ced4ddcb4097134ff3c332f xmlns="10dd6bbf-c3dc-4ca3-a830-2e118525d382">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A00B677E5F5C9449B7D13ADD1B68A8C" ma:contentTypeVersion="19" ma:contentTypeDescription="Create a new document." ma:contentTypeScope="" ma:versionID="72905171c9329e099901e42f290248e9">
  <xsd:schema xmlns:xsd="http://www.w3.org/2001/XMLSchema" xmlns:xs="http://www.w3.org/2001/XMLSchema" xmlns:p="http://schemas.microsoft.com/office/2006/metadata/properties" xmlns:ns2="10dd6bbf-c3dc-4ca3-a830-2e118525d382" xmlns:ns3="b26250ba-f75e-4f55-b0ed-c4c04853cd34" targetNamespace="http://schemas.microsoft.com/office/2006/metadata/properties" ma:root="true" ma:fieldsID="1d91a64395897f6f8b4ba59498ef5be6" ns2:_="" ns3:_="">
    <xsd:import namespace="10dd6bbf-c3dc-4ca3-a830-2e118525d382"/>
    <xsd:import namespace="b26250ba-f75e-4f55-b0ed-c4c04853cd3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SearchProperties" minOccurs="0"/>
                <xsd:element ref="ns2:MediaServiceObjectDetectorVersion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0dd6bbf-c3dc-4ca3-a830-2e118525d3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ObjectDetectorVersions" ma:index="25" nillable="true" ma:displayName="MediaServiceObjectDetectorVersions" ma:hidden="true" ma:indexed="true" ma:internalName="MediaServiceObjectDetectorVersions" ma:readOnly="true">
      <xsd:simpleType>
        <xsd:restriction base="dms:Text"/>
      </xsd:simpleType>
    </xsd:element>
    <xsd:element name="MediaServiceBillingMetadata" ma:index="26"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26250ba-f75e-4f55-b0ed-c4c04853cd34"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9899f564-afd4-4425-93a9-1b6d016e833d}" ma:internalName="TaxCatchAll" ma:showField="CatchAllData" ma:web="b26250ba-f75e-4f55-b0ed-c4c04853cd3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C1998DB-6EAC-425B-93C9-6D83CDC3314B}">
  <ds:schemaRefs>
    <ds:schemaRef ds:uri="http://schemas.microsoft.com/sharepoint/v3/contenttype/forms"/>
  </ds:schemaRefs>
</ds:datastoreItem>
</file>

<file path=customXml/itemProps2.xml><?xml version="1.0" encoding="utf-8"?>
<ds:datastoreItem xmlns:ds="http://schemas.openxmlformats.org/officeDocument/2006/customXml" ds:itemID="{6317813A-CB9D-4903-91FD-6CEFF4A4F5D4}">
  <ds:schemaRefs>
    <ds:schemaRef ds:uri="http://purl.org/dc/dcmitype/"/>
    <ds:schemaRef ds:uri="http://schemas.microsoft.com/office/infopath/2007/PartnerControls"/>
    <ds:schemaRef ds:uri="http://schemas.microsoft.com/office/2006/documentManagement/types"/>
    <ds:schemaRef ds:uri="http://purl.org/dc/elements/1.1/"/>
    <ds:schemaRef ds:uri="http://purl.org/dc/terms/"/>
    <ds:schemaRef ds:uri="http://www.w3.org/XML/1998/namespace"/>
    <ds:schemaRef ds:uri="http://schemas.openxmlformats.org/package/2006/metadata/core-properties"/>
    <ds:schemaRef ds:uri="b26250ba-f75e-4f55-b0ed-c4c04853cd34"/>
    <ds:schemaRef ds:uri="10dd6bbf-c3dc-4ca3-a830-2e118525d382"/>
    <ds:schemaRef ds:uri="http://schemas.microsoft.com/office/2006/metadata/properties"/>
  </ds:schemaRefs>
</ds:datastoreItem>
</file>

<file path=customXml/itemProps3.xml><?xml version="1.0" encoding="utf-8"?>
<ds:datastoreItem xmlns:ds="http://schemas.openxmlformats.org/officeDocument/2006/customXml" ds:itemID="{530E362B-1E44-4F01-8D5B-3482ECD343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0dd6bbf-c3dc-4ca3-a830-2e118525d382"/>
    <ds:schemaRef ds:uri="b26250ba-f75e-4f55-b0ed-c4c04853cd3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1193</Words>
  <Application>Microsoft Office PowerPoint</Application>
  <PresentationFormat>Bildschirmpräsentation (16:9)</PresentationFormat>
  <Paragraphs>88</Paragraphs>
  <Slides>13</Slides>
  <Notes>13</Notes>
  <HiddenSlides>0</HiddenSlides>
  <MMClips>0</MMClips>
  <ScaleCrop>false</ScaleCrop>
  <HeadingPairs>
    <vt:vector size="4" baseType="variant">
      <vt:variant>
        <vt:lpstr>Design</vt:lpstr>
      </vt:variant>
      <vt:variant>
        <vt:i4>1</vt:i4>
      </vt:variant>
      <vt:variant>
        <vt:lpstr>Folientitel</vt:lpstr>
      </vt:variant>
      <vt:variant>
        <vt:i4>13</vt:i4>
      </vt:variant>
    </vt:vector>
  </HeadingPairs>
  <TitlesOfParts>
    <vt:vector size="14" baseType="lpstr">
      <vt:lpstr>BUAS Gameday</vt:lpstr>
      <vt:lpstr>«Franz Oehler» «254125»</vt:lpstr>
      <vt:lpstr>How To Use This Template</vt:lpstr>
      <vt:lpstr>Education information</vt:lpstr>
      <vt:lpstr>Programming Assignment – Brief</vt:lpstr>
      <vt:lpstr>Programming Assignment – Brief (continued)</vt:lpstr>
      <vt:lpstr>Programming Assignment – Brief (continued)</vt:lpstr>
      <vt:lpstr>Programming Assignment – Summary</vt:lpstr>
      <vt:lpstr>Programming Assignment – Game Description</vt:lpstr>
      <vt:lpstr>Programming Assignment - Media</vt:lpstr>
      <vt:lpstr>Relevant Portfolio, Skills &amp; Knowledge</vt:lpstr>
      <vt:lpstr>Relevant Portfolio, Skills &amp; Knowledge</vt:lpstr>
      <vt:lpstr>Relevant Portfolio, Skills &amp; Knowledge</vt:lpstr>
      <vt:lpstr>End of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cp:lastModifiedBy>app</cp:lastModifiedBy>
  <cp:revision>283</cp:revision>
  <dcterms:modified xsi:type="dcterms:W3CDTF">2025-05-14T19:42:28Z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0x0101005A00B677E5F5C9449B7D13ADD1B68A8C</vt:lpwstr>
  </property>
  <property fmtid="{D5CDD505-2E9C-101B-9397-08002B2CF9AE}" pid="3" name="MediaServiceImageTags">
    <vt:lpwstr/>
  </property>
</Properties>
</file>